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427" r:id="rId3"/>
    <p:sldId id="336" r:id="rId4"/>
    <p:sldId id="401" r:id="rId5"/>
    <p:sldId id="337" r:id="rId6"/>
    <p:sldId id="361" r:id="rId7"/>
    <p:sldId id="362" r:id="rId8"/>
    <p:sldId id="363" r:id="rId9"/>
    <p:sldId id="364" r:id="rId10"/>
    <p:sldId id="365" r:id="rId11"/>
    <p:sldId id="366" r:id="rId12"/>
    <p:sldId id="382" r:id="rId13"/>
    <p:sldId id="383" r:id="rId14"/>
    <p:sldId id="384" r:id="rId15"/>
    <p:sldId id="385" r:id="rId16"/>
    <p:sldId id="386" r:id="rId17"/>
    <p:sldId id="387" r:id="rId18"/>
    <p:sldId id="367" r:id="rId19"/>
    <p:sldId id="388" r:id="rId20"/>
    <p:sldId id="368" r:id="rId21"/>
    <p:sldId id="389" r:id="rId22"/>
    <p:sldId id="390" r:id="rId23"/>
    <p:sldId id="428" r:id="rId24"/>
    <p:sldId id="429" r:id="rId25"/>
    <p:sldId id="430" r:id="rId26"/>
    <p:sldId id="431" r:id="rId27"/>
    <p:sldId id="432" r:id="rId28"/>
    <p:sldId id="433" r:id="rId29"/>
    <p:sldId id="434" r:id="rId30"/>
    <p:sldId id="435" r:id="rId31"/>
    <p:sldId id="436" r:id="rId32"/>
    <p:sldId id="437" r:id="rId33"/>
    <p:sldId id="438" r:id="rId34"/>
    <p:sldId id="439" r:id="rId35"/>
    <p:sldId id="440" r:id="rId36"/>
    <p:sldId id="44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4280" autoAdjust="0"/>
  </p:normalViewPr>
  <p:slideViewPr>
    <p:cSldViewPr>
      <p:cViewPr varScale="1">
        <p:scale>
          <a:sx n="70" d="100"/>
          <a:sy n="70" d="100"/>
        </p:scale>
        <p:origin x="108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829A-6BEA-4081-80F1-1781354D31DE}" type="datetimeFigureOut">
              <a:rPr lang="en-US" smtClean="0"/>
              <a:t>9/22/2022</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BA92F-9A2C-499F-BFBF-DD106A2860A6}" type="slidenum">
              <a:rPr lang="en-US" smtClean="0"/>
              <a:t>‹#›</a:t>
            </a:fld>
            <a:endParaRPr lang="en-US"/>
          </a:p>
        </p:txBody>
      </p:sp>
    </p:spTree>
    <p:extLst>
      <p:ext uri="{BB962C8B-B14F-4D97-AF65-F5344CB8AC3E}">
        <p14:creationId xmlns:p14="http://schemas.microsoft.com/office/powerpoint/2010/main" val="360577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9/22/2022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9/22/2022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9/22/2022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9/22/2022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9/22/2022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9/22/2022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9/22/2022</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9/22/2022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9/22/2022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9/22/2022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9/22/2022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9/22/2022</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a:t>Computational Physics</a:t>
            </a:r>
            <a:br>
              <a:rPr lang="en-US" dirty="0"/>
            </a:br>
            <a:r>
              <a:rPr lang="en-US" dirty="0"/>
              <a:t>(Lecture 6)	</a:t>
            </a:r>
          </a:p>
        </p:txBody>
      </p:sp>
      <p:sp>
        <p:nvSpPr>
          <p:cNvPr id="3" name="副标题 2"/>
          <p:cNvSpPr>
            <a:spLocks noGrp="1"/>
          </p:cNvSpPr>
          <p:nvPr>
            <p:ph type="subTitle" idx="1"/>
          </p:nvPr>
        </p:nvSpPr>
        <p:spPr/>
        <p:txBody>
          <a:bodyPr/>
          <a:lstStyle/>
          <a:p>
            <a:r>
              <a:rPr lang="en-US"/>
              <a:t>PHY4061</a:t>
            </a:r>
            <a:endParaRPr lang="en-US" dirty="0"/>
          </a:p>
        </p:txBody>
      </p:sp>
    </p:spTree>
    <p:extLst>
      <p:ext uri="{BB962C8B-B14F-4D97-AF65-F5344CB8AC3E}">
        <p14:creationId xmlns:p14="http://schemas.microsoft.com/office/powerpoint/2010/main" val="288123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lnSpcReduction="10000"/>
              </a:bodyPr>
              <a:lstStyle/>
              <a:p>
                <a:r>
                  <a:rPr lang="en-US" altLang="zh-CN" dirty="0"/>
                  <a:t>The combination of </a:t>
                </a:r>
                <a:r>
                  <a:rPr lang="en-US" altLang="zh-CN" dirty="0" err="1"/>
                  <a:t>C</a:t>
                </a:r>
                <a:r>
                  <a:rPr lang="en-US" altLang="zh-CN" baseline="-25000" dirty="0" err="1"/>
                  <a:t>ij</a:t>
                </a:r>
                <a:r>
                  <a:rPr lang="en-US" altLang="zh-CN" dirty="0"/>
                  <a:t> = (-1) </a:t>
                </a:r>
                <a:r>
                  <a:rPr lang="en-US" altLang="zh-CN" baseline="30000" dirty="0" err="1"/>
                  <a:t>i+j</a:t>
                </a:r>
                <a:r>
                  <a:rPr lang="en-US" altLang="zh-CN" dirty="0"/>
                  <a:t> |</a:t>
                </a:r>
                <a:r>
                  <a:rPr lang="en-US" altLang="zh-CN" dirty="0" err="1"/>
                  <a:t>R</a:t>
                </a:r>
                <a:r>
                  <a:rPr lang="en-US" altLang="zh-CN" baseline="-25000" dirty="0" err="1"/>
                  <a:t>ij</a:t>
                </a:r>
                <a:r>
                  <a:rPr lang="en-US" altLang="zh-CN" dirty="0"/>
                  <a:t>| is the cofactor of A. </a:t>
                </a:r>
              </a:p>
              <a:p>
                <a:r>
                  <a:rPr lang="en-US" dirty="0"/>
                  <a:t>The inverse of A is: </a:t>
                </a:r>
              </a:p>
              <a:p>
                <a:pPr lvl="1"/>
                <a:r>
                  <a:rPr lang="en-US" dirty="0" err="1"/>
                  <a:t>A</a:t>
                </a:r>
                <a:r>
                  <a:rPr lang="en-US" baseline="-25000" dirty="0" err="1"/>
                  <a:t>ij</a:t>
                </a:r>
                <a:r>
                  <a:rPr lang="en-US" dirty="0"/>
                  <a:t> </a:t>
                </a:r>
                <a:r>
                  <a:rPr lang="en-US" baseline="30000" dirty="0"/>
                  <a:t>-1</a:t>
                </a:r>
                <a:r>
                  <a:rPr lang="en-US" dirty="0"/>
                  <a:t> = </a:t>
                </a:r>
                <a:r>
                  <a:rPr lang="en-US" dirty="0" err="1"/>
                  <a:t>C</a:t>
                </a:r>
                <a:r>
                  <a:rPr lang="en-US" baseline="-25000" dirty="0" err="1"/>
                  <a:t>ji</a:t>
                </a:r>
                <a:r>
                  <a:rPr lang="en-US" dirty="0"/>
                  <a:t> / |A|</a:t>
                </a:r>
              </a:p>
              <a:p>
                <a:r>
                  <a:rPr lang="en-US" dirty="0"/>
                  <a:t>If a matrix has an inverse, or nonzero determinant, it is called a nonsingular matrix. </a:t>
                </a:r>
              </a:p>
              <a:p>
                <a:pPr lvl="1"/>
                <a:r>
                  <a:rPr lang="en-US" dirty="0"/>
                  <a:t>Otherwise, it is a singular matrix.</a:t>
                </a:r>
              </a:p>
              <a:p>
                <a:r>
                  <a:rPr lang="en-US" dirty="0"/>
                  <a:t>The trace of matrix A:</a:t>
                </a:r>
              </a:p>
              <a:p>
                <a:pPr lvl="1"/>
                <a:r>
                  <a:rPr lang="en-US" altLang="zh-CN" dirty="0" err="1"/>
                  <a:t>Tr</a:t>
                </a:r>
                <a:r>
                  <a:rPr lang="en-US" altLang="zh-CN" dirty="0"/>
                  <a:t> A = </a:t>
                </a:r>
                <a14:m>
                  <m:oMath xmlns:m="http://schemas.openxmlformats.org/officeDocument/2006/math">
                    <m:nary>
                      <m:naryPr>
                        <m:chr m:val="∑"/>
                        <m:ctrlPr>
                          <a:rPr lang="en-US" altLang="zh-CN" i="1" smtClean="0">
                            <a:latin typeface="Cambria Math" panose="02040503050406030204" pitchFamily="18" charset="0"/>
                          </a:rPr>
                        </m:ctrlPr>
                      </m:naryPr>
                      <m:sub>
                        <m:r>
                          <m:rPr>
                            <m:brk m:alnAt="23"/>
                          </m:rPr>
                          <a:rPr lang="en-US" altLang="zh-CN" b="0" i="1" smtClean="0">
                            <a:latin typeface="Cambria Math"/>
                          </a:rPr>
                          <m:t>𝑖</m:t>
                        </m:r>
                        <m:r>
                          <a:rPr lang="en-US" altLang="zh-CN" b="0" i="1" smtClean="0">
                            <a:latin typeface="Cambria Math"/>
                          </a:rPr>
                          <m:t>=1</m:t>
                        </m:r>
                      </m:sub>
                      <m:sup>
                        <m:r>
                          <a:rPr lang="en-US" altLang="zh-CN" b="0" i="1" smtClean="0">
                            <a:latin typeface="Cambria Math"/>
                          </a:rPr>
                          <m:t>𝑛</m:t>
                        </m:r>
                      </m:sup>
                      <m:e>
                        <m:sSub>
                          <m:sSubPr>
                            <m:ctrlPr>
                              <a:rPr lang="en-US" altLang="zh-CN" b="0" i="1" smtClean="0">
                                <a:latin typeface="Cambria Math" panose="02040503050406030204" pitchFamily="18" charset="0"/>
                              </a:rPr>
                            </m:ctrlPr>
                          </m:sSubPr>
                          <m:e>
                            <m:r>
                              <a:rPr lang="en-US" altLang="zh-CN" b="0" i="1" smtClean="0">
                                <a:latin typeface="Cambria Math"/>
                              </a:rPr>
                              <m:t>𝐴</m:t>
                            </m:r>
                          </m:e>
                          <m:sub>
                            <m:r>
                              <a:rPr lang="en-US" altLang="zh-CN" b="0" i="1" smtClean="0">
                                <a:latin typeface="Cambria Math"/>
                              </a:rPr>
                              <m:t>𝑖𝑖</m:t>
                            </m:r>
                          </m:sub>
                        </m:sSub>
                      </m:e>
                    </m:nary>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2830" r="-222" b="-1617"/>
                </a:stretch>
              </a:blipFill>
            </p:spPr>
            <p:txBody>
              <a:bodyPr/>
              <a:lstStyle/>
              <a:p>
                <a:r>
                  <a:rPr lang="en-US">
                    <a:noFill/>
                  </a:rPr>
                  <a:t> </a:t>
                </a:r>
              </a:p>
            </p:txBody>
          </p:sp>
        </mc:Fallback>
      </mc:AlternateContent>
    </p:spTree>
    <p:extLst>
      <p:ext uri="{BB962C8B-B14F-4D97-AF65-F5344CB8AC3E}">
        <p14:creationId xmlns:p14="http://schemas.microsoft.com/office/powerpoint/2010/main" val="4286858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a:spLocks noGrp="1"/>
          </p:cNvSpPr>
          <p:nvPr>
            <p:ph idx="1"/>
          </p:nvPr>
        </p:nvSpPr>
        <p:spPr>
          <a:xfrm>
            <a:off x="457200" y="1600200"/>
            <a:ext cx="8229600" cy="5257800"/>
          </a:xfrm>
        </p:spPr>
        <p:txBody>
          <a:bodyPr>
            <a:normAutofit/>
          </a:bodyPr>
          <a:lstStyle/>
          <a:p>
            <a:r>
              <a:rPr lang="en-US" altLang="zh-CN" dirty="0"/>
              <a:t>The transpose of a matrix: </a:t>
            </a:r>
            <a:r>
              <a:rPr lang="en-US" dirty="0"/>
              <a:t>A</a:t>
            </a:r>
            <a:r>
              <a:rPr lang="en-US" baseline="30000" dirty="0"/>
              <a:t>T</a:t>
            </a:r>
            <a:r>
              <a:rPr lang="en-US" dirty="0"/>
              <a:t> has the elements with the row and column indices of A interchanged. </a:t>
            </a:r>
          </a:p>
          <a:p>
            <a:pPr lvl="1"/>
            <a:r>
              <a:rPr lang="en-US" dirty="0" err="1"/>
              <a:t>A</a:t>
            </a:r>
            <a:r>
              <a:rPr lang="en-US" baseline="-25000" dirty="0" err="1"/>
              <a:t>ij</a:t>
            </a:r>
            <a:r>
              <a:rPr lang="en-US" baseline="30000" dirty="0" err="1"/>
              <a:t>T</a:t>
            </a:r>
            <a:r>
              <a:rPr lang="en-US" dirty="0"/>
              <a:t>= </a:t>
            </a:r>
            <a:r>
              <a:rPr lang="en-US" dirty="0" err="1"/>
              <a:t>A</a:t>
            </a:r>
            <a:r>
              <a:rPr lang="en-US" baseline="-25000" dirty="0" err="1"/>
              <a:t>ji</a:t>
            </a:r>
            <a:endParaRPr lang="en-US" baseline="-25000" dirty="0"/>
          </a:p>
          <a:p>
            <a:pPr lvl="1"/>
            <a:r>
              <a:rPr lang="en-US" dirty="0"/>
              <a:t>A is orthogonal if A</a:t>
            </a:r>
            <a:r>
              <a:rPr lang="en-US" baseline="30000" dirty="0"/>
              <a:t>T</a:t>
            </a:r>
            <a:r>
              <a:rPr lang="en-US" dirty="0"/>
              <a:t> = A</a:t>
            </a:r>
            <a:r>
              <a:rPr lang="en-US" baseline="30000" dirty="0"/>
              <a:t>-1</a:t>
            </a:r>
            <a:endParaRPr lang="en-US" dirty="0"/>
          </a:p>
          <a:p>
            <a:r>
              <a:rPr lang="en-US" dirty="0"/>
              <a:t>The complex conjugate of A</a:t>
            </a:r>
            <a:r>
              <a:rPr lang="en-US" baseline="30000" dirty="0"/>
              <a:t>T</a:t>
            </a:r>
            <a:r>
              <a:rPr lang="en-US" dirty="0"/>
              <a:t> is called the Hermitian operation of A. </a:t>
            </a:r>
          </a:p>
          <a:p>
            <a:r>
              <a:rPr lang="en-US" dirty="0"/>
              <a:t>                 : </a:t>
            </a:r>
            <a:r>
              <a:rPr lang="en-US" dirty="0" err="1"/>
              <a:t>Hermitian</a:t>
            </a:r>
            <a:r>
              <a:rPr lang="en-US" dirty="0"/>
              <a:t> matrix</a:t>
            </a:r>
          </a:p>
          <a:p>
            <a:r>
              <a:rPr lang="en-US" dirty="0"/>
              <a:t>                    : unitary matrix.</a:t>
            </a:r>
          </a:p>
          <a:p>
            <a:endParaRPr lang="en-US" dirty="0"/>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3909" t="54779" r="31632" b="41993"/>
          <a:stretch/>
        </p:blipFill>
        <p:spPr bwMode="auto">
          <a:xfrm>
            <a:off x="5652120" y="4653136"/>
            <a:ext cx="1429246" cy="58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7694" t="57422" r="48682" b="39843"/>
          <a:stretch/>
        </p:blipFill>
        <p:spPr bwMode="auto">
          <a:xfrm>
            <a:off x="971600" y="5235036"/>
            <a:ext cx="1429494" cy="606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1640" t="57617" r="34077" b="39648"/>
          <a:stretch/>
        </p:blipFill>
        <p:spPr bwMode="auto">
          <a:xfrm>
            <a:off x="981869" y="5993856"/>
            <a:ext cx="1645915" cy="59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022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dirty="0"/>
              <a:t>Eigen value problem:</a:t>
            </a:r>
          </a:p>
          <a:p>
            <a:pPr lvl="1"/>
            <a:r>
              <a:rPr lang="en-US" b="1" dirty="0"/>
              <a:t>A</a:t>
            </a:r>
            <a:r>
              <a:rPr lang="en-US" dirty="0"/>
              <a:t>x = </a:t>
            </a:r>
            <a:r>
              <a:rPr lang="el-GR" dirty="0"/>
              <a:t>λ</a:t>
            </a:r>
            <a:r>
              <a:rPr lang="en-US" dirty="0"/>
              <a:t>x</a:t>
            </a:r>
          </a:p>
          <a:p>
            <a:pPr lvl="1"/>
            <a:r>
              <a:rPr lang="en-US" dirty="0"/>
              <a:t>x : </a:t>
            </a:r>
            <a:r>
              <a:rPr lang="en-US" dirty="0" err="1"/>
              <a:t>eigen</a:t>
            </a:r>
            <a:r>
              <a:rPr lang="en-US" dirty="0"/>
              <a:t> vector, </a:t>
            </a:r>
            <a:r>
              <a:rPr lang="el-GR" dirty="0"/>
              <a:t>λ</a:t>
            </a:r>
            <a:r>
              <a:rPr lang="en-US" dirty="0"/>
              <a:t>: </a:t>
            </a:r>
            <a:r>
              <a:rPr lang="en-US" dirty="0" err="1"/>
              <a:t>eigen</a:t>
            </a:r>
            <a:r>
              <a:rPr lang="en-US" dirty="0"/>
              <a:t> value. </a:t>
            </a:r>
          </a:p>
          <a:p>
            <a:pPr lvl="1"/>
            <a:r>
              <a:rPr lang="en-US" dirty="0"/>
              <a:t>One way to solve it is to use recursion:</a:t>
            </a:r>
          </a:p>
          <a:p>
            <a:pPr lvl="2"/>
            <a:r>
              <a:rPr lang="en-US" b="1" dirty="0"/>
              <a:t>A</a:t>
            </a:r>
            <a:r>
              <a:rPr lang="en-US" dirty="0"/>
              <a:t> x</a:t>
            </a:r>
            <a:r>
              <a:rPr lang="en-US" baseline="30000" dirty="0"/>
              <a:t>k+1</a:t>
            </a:r>
            <a:r>
              <a:rPr lang="en-US" dirty="0"/>
              <a:t> = </a:t>
            </a:r>
            <a:r>
              <a:rPr lang="el-GR" dirty="0"/>
              <a:t>λ</a:t>
            </a:r>
            <a:r>
              <a:rPr lang="en-US" dirty="0"/>
              <a:t> </a:t>
            </a:r>
            <a:r>
              <a:rPr lang="en-US" baseline="30000" dirty="0" err="1"/>
              <a:t>k</a:t>
            </a:r>
            <a:r>
              <a:rPr lang="en-US" dirty="0" err="1"/>
              <a:t>x</a:t>
            </a:r>
            <a:r>
              <a:rPr lang="en-US" baseline="30000" dirty="0" err="1"/>
              <a:t>k</a:t>
            </a:r>
            <a:endParaRPr lang="en-US" dirty="0"/>
          </a:p>
          <a:p>
            <a:pPr lvl="2"/>
            <a:r>
              <a:rPr lang="en-US" dirty="0"/>
              <a:t>Here </a:t>
            </a:r>
            <a:r>
              <a:rPr lang="el-GR" dirty="0"/>
              <a:t>λ</a:t>
            </a:r>
            <a:r>
              <a:rPr lang="en-US" baseline="30000" dirty="0"/>
              <a:t>k</a:t>
            </a:r>
            <a:r>
              <a:rPr lang="en-US" dirty="0"/>
              <a:t> and </a:t>
            </a:r>
            <a:r>
              <a:rPr lang="en-US" dirty="0" err="1"/>
              <a:t>x</a:t>
            </a:r>
            <a:r>
              <a:rPr lang="en-US" baseline="30000" dirty="0" err="1"/>
              <a:t>k</a:t>
            </a:r>
            <a:r>
              <a:rPr lang="en-US" dirty="0"/>
              <a:t> are the approximate eigenvalue and eigenvector at the kth iteration. Iteration method.</a:t>
            </a:r>
          </a:p>
        </p:txBody>
      </p:sp>
    </p:spTree>
    <p:extLst>
      <p:ext uri="{BB962C8B-B14F-4D97-AF65-F5344CB8AC3E}">
        <p14:creationId xmlns:p14="http://schemas.microsoft.com/office/powerpoint/2010/main" val="14888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Linear Equating Problem	</a:t>
            </a:r>
          </a:p>
        </p:txBody>
      </p:sp>
      <p:sp>
        <p:nvSpPr>
          <p:cNvPr id="3" name="内容占位符 2"/>
          <p:cNvSpPr>
            <a:spLocks noGrp="1"/>
          </p:cNvSpPr>
          <p:nvPr>
            <p:ph idx="1"/>
          </p:nvPr>
        </p:nvSpPr>
        <p:spPr/>
        <p:txBody>
          <a:bodyPr>
            <a:normAutofit lnSpcReduction="10000"/>
          </a:bodyPr>
          <a:lstStyle/>
          <a:p>
            <a:r>
              <a:rPr lang="en-US" dirty="0"/>
              <a:t>Upper-triangular (lower-triangular) matrix </a:t>
            </a:r>
          </a:p>
          <a:p>
            <a:pPr lvl="1"/>
            <a:r>
              <a:rPr lang="en-US" dirty="0"/>
              <a:t> the elements below (above) the diagonal are all zero.</a:t>
            </a:r>
          </a:p>
          <a:p>
            <a:pPr lvl="1"/>
            <a:r>
              <a:rPr lang="en-US" dirty="0"/>
              <a:t>The simplest scheme for solving matrix problems ( </a:t>
            </a:r>
            <a:r>
              <a:rPr lang="en-US" i="1" dirty="0"/>
              <a:t>Gaussian elimination)</a:t>
            </a:r>
          </a:p>
          <a:p>
            <a:pPr lvl="1"/>
            <a:r>
              <a:rPr lang="en-US" dirty="0"/>
              <a:t>basic matrix operations to transform the coefficient matrix into an upper (lower) triangular first </a:t>
            </a:r>
          </a:p>
          <a:p>
            <a:pPr lvl="1"/>
            <a:r>
              <a:rPr lang="en-US" dirty="0"/>
              <a:t>finds the solution by backward (forward) substitutions.</a:t>
            </a:r>
          </a:p>
        </p:txBody>
      </p:sp>
    </p:spTree>
    <p:extLst>
      <p:ext uri="{BB962C8B-B14F-4D97-AF65-F5344CB8AC3E}">
        <p14:creationId xmlns:p14="http://schemas.microsoft.com/office/powerpoint/2010/main" val="2521620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The basic idea of Gaussian elimination</a:t>
            </a:r>
          </a:p>
          <a:p>
            <a:pPr lvl="1"/>
            <a:r>
              <a:rPr lang="en-US" dirty="0"/>
              <a:t> transform the original linear equation set to one that has an upper-triangular or lower-triangular coefficient matrix </a:t>
            </a:r>
            <a:r>
              <a:rPr lang="en-US" altLang="zh-CN" dirty="0"/>
              <a:t>with</a:t>
            </a:r>
            <a:r>
              <a:rPr lang="en-US" dirty="0"/>
              <a:t> the same solution.</a:t>
            </a:r>
          </a:p>
          <a:p>
            <a:r>
              <a:rPr lang="en-US" dirty="0"/>
              <a:t>The final linear equation set:</a:t>
            </a:r>
          </a:p>
          <a:p>
            <a:pPr lvl="1"/>
            <a:r>
              <a:rPr lang="en-US" b="1" dirty="0"/>
              <a:t>A</a:t>
            </a:r>
            <a:r>
              <a:rPr lang="en-US" baseline="30000" dirty="0"/>
              <a:t>(</a:t>
            </a:r>
            <a:r>
              <a:rPr lang="en-US" i="1" baseline="30000" dirty="0"/>
              <a:t>n</a:t>
            </a:r>
            <a:r>
              <a:rPr lang="en-US" baseline="30000" dirty="0"/>
              <a:t>−1)</a:t>
            </a:r>
            <a:r>
              <a:rPr lang="en-US" b="1" dirty="0"/>
              <a:t>x </a:t>
            </a:r>
            <a:r>
              <a:rPr lang="en-US" dirty="0"/>
              <a:t>= </a:t>
            </a:r>
            <a:r>
              <a:rPr lang="en-US" b="1" dirty="0"/>
              <a:t>b</a:t>
            </a:r>
            <a:r>
              <a:rPr lang="en-US" baseline="30000" dirty="0"/>
              <a:t>(</a:t>
            </a:r>
            <a:r>
              <a:rPr lang="en-US" i="1" baseline="30000" dirty="0"/>
              <a:t>n</a:t>
            </a:r>
            <a:r>
              <a:rPr lang="en-US" baseline="30000" dirty="0"/>
              <a:t>−1)</a:t>
            </a:r>
            <a:r>
              <a:rPr lang="en-US" i="1" dirty="0"/>
              <a:t>, with </a:t>
            </a:r>
            <a:r>
              <a:rPr lang="en-US" b="1" dirty="0"/>
              <a:t>A</a:t>
            </a:r>
            <a:r>
              <a:rPr lang="en-US" baseline="30000" dirty="0"/>
              <a:t>(</a:t>
            </a:r>
            <a:r>
              <a:rPr lang="en-US" i="1" baseline="30000" dirty="0"/>
              <a:t>n</a:t>
            </a:r>
            <a:r>
              <a:rPr lang="en-US" baseline="30000" dirty="0"/>
              <a:t>−1)</a:t>
            </a:r>
            <a:r>
              <a:rPr lang="en-US" baseline="-25000" dirty="0"/>
              <a:t> </a:t>
            </a:r>
            <a:r>
              <a:rPr lang="en-US" baseline="-25000" dirty="0" err="1"/>
              <a:t>ij</a:t>
            </a:r>
            <a:r>
              <a:rPr lang="en-US" dirty="0"/>
              <a:t> =0 for </a:t>
            </a:r>
            <a:r>
              <a:rPr lang="en-US" dirty="0" err="1"/>
              <a:t>i</a:t>
            </a:r>
            <a:r>
              <a:rPr lang="en-US" dirty="0"/>
              <a:t> &gt; j.</a:t>
            </a:r>
            <a:r>
              <a:rPr lang="en-US" i="1" dirty="0"/>
              <a:t> </a:t>
            </a:r>
            <a:endParaRPr lang="en-US" dirty="0"/>
          </a:p>
        </p:txBody>
      </p:sp>
    </p:spTree>
    <p:extLst>
      <p:ext uri="{BB962C8B-B14F-4D97-AF65-F5344CB8AC3E}">
        <p14:creationId xmlns:p14="http://schemas.microsoft.com/office/powerpoint/2010/main" val="577072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Procedure</a:t>
            </a:r>
          </a:p>
        </p:txBody>
      </p:sp>
      <p:sp>
        <p:nvSpPr>
          <p:cNvPr id="3" name="内容占位符 2"/>
          <p:cNvSpPr>
            <a:spLocks noGrp="1"/>
          </p:cNvSpPr>
          <p:nvPr>
            <p:ph idx="1"/>
          </p:nvPr>
        </p:nvSpPr>
        <p:spPr/>
        <p:txBody>
          <a:bodyPr>
            <a:normAutofit lnSpcReduction="10000"/>
          </a:bodyPr>
          <a:lstStyle/>
          <a:p>
            <a:r>
              <a:rPr lang="en-US" dirty="0"/>
              <a:t>multiply the first equation by −</a:t>
            </a:r>
            <a:r>
              <a:rPr lang="en-US" i="1" dirty="0"/>
              <a:t>A</a:t>
            </a:r>
            <a:r>
              <a:rPr lang="en-US" dirty="0"/>
              <a:t>(0)</a:t>
            </a:r>
            <a:r>
              <a:rPr lang="en-US" i="1" baseline="-25000" dirty="0"/>
              <a:t>i</a:t>
            </a:r>
            <a:r>
              <a:rPr lang="en-US" baseline="-25000" dirty="0"/>
              <a:t>1</a:t>
            </a:r>
            <a:r>
              <a:rPr lang="en-US" dirty="0"/>
              <a:t> </a:t>
            </a:r>
            <a:r>
              <a:rPr lang="en-US" i="1" dirty="0"/>
              <a:t>/A</a:t>
            </a:r>
            <a:r>
              <a:rPr lang="en-US" dirty="0"/>
              <a:t>(0) </a:t>
            </a:r>
            <a:r>
              <a:rPr lang="en-US" baseline="-25000" dirty="0"/>
              <a:t>11</a:t>
            </a:r>
            <a:r>
              <a:rPr lang="en-US" dirty="0"/>
              <a:t> , that is, all the elements of the first row in the coefficient matrix and </a:t>
            </a:r>
            <a:r>
              <a:rPr lang="en-US" i="1" dirty="0"/>
              <a:t>b</a:t>
            </a:r>
            <a:r>
              <a:rPr lang="en-US" dirty="0"/>
              <a:t>(0)</a:t>
            </a:r>
            <a:r>
              <a:rPr lang="en-US" baseline="-25000" dirty="0"/>
              <a:t> 1</a:t>
            </a:r>
            <a:r>
              <a:rPr lang="en-US" dirty="0"/>
              <a:t> , and then add it to the </a:t>
            </a:r>
            <a:r>
              <a:rPr lang="en-US" i="1" dirty="0" err="1"/>
              <a:t>i</a:t>
            </a:r>
            <a:r>
              <a:rPr lang="en-US" dirty="0" err="1"/>
              <a:t>th</a:t>
            </a:r>
            <a:r>
              <a:rPr lang="en-US" dirty="0"/>
              <a:t> equation for </a:t>
            </a:r>
            <a:r>
              <a:rPr lang="en-US" i="1" dirty="0" err="1"/>
              <a:t>i</a:t>
            </a:r>
            <a:r>
              <a:rPr lang="en-US" i="1" dirty="0"/>
              <a:t> &gt; </a:t>
            </a:r>
            <a:r>
              <a:rPr lang="en-US" dirty="0"/>
              <a:t>1. </a:t>
            </a:r>
          </a:p>
          <a:p>
            <a:r>
              <a:rPr lang="en-US" dirty="0"/>
              <a:t>The first element of every row except the first row in the coefficient matrix is then eliminated.</a:t>
            </a:r>
          </a:p>
          <a:p>
            <a:r>
              <a:rPr lang="en-US" dirty="0"/>
              <a:t>Repeat the procedure from row 2</a:t>
            </a:r>
            <a:r>
              <a:rPr lang="en-US" dirty="0" smtClean="0"/>
              <a:t>….</a:t>
            </a:r>
          </a:p>
          <a:p>
            <a:r>
              <a:rPr lang="en-US" dirty="0" smtClean="0"/>
              <a:t>What potential problems of this algorithm?</a:t>
            </a:r>
            <a:endParaRPr lang="en-US" dirty="0"/>
          </a:p>
        </p:txBody>
      </p:sp>
    </p:spTree>
    <p:extLst>
      <p:ext uri="{BB962C8B-B14F-4D97-AF65-F5344CB8AC3E}">
        <p14:creationId xmlns:p14="http://schemas.microsoft.com/office/powerpoint/2010/main" val="146647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One Concern</a:t>
            </a:r>
          </a:p>
        </p:txBody>
      </p:sp>
      <p:sp>
        <p:nvSpPr>
          <p:cNvPr id="3" name="内容占位符 2"/>
          <p:cNvSpPr>
            <a:spLocks noGrp="1"/>
          </p:cNvSpPr>
          <p:nvPr>
            <p:ph idx="1"/>
          </p:nvPr>
        </p:nvSpPr>
        <p:spPr/>
        <p:txBody>
          <a:bodyPr>
            <a:normAutofit fontScale="92500"/>
          </a:bodyPr>
          <a:lstStyle/>
          <a:p>
            <a:r>
              <a:rPr lang="en-US" dirty="0"/>
              <a:t>The scheme fails if any of the diagonal elements are zero…</a:t>
            </a:r>
          </a:p>
          <a:p>
            <a:r>
              <a:rPr lang="en-US" dirty="0"/>
              <a:t>Interchange rows or columns to have the elements for divisions being as large as possible.</a:t>
            </a:r>
          </a:p>
          <a:p>
            <a:r>
              <a:rPr lang="en-US" dirty="0"/>
              <a:t>So called pivoting procedure. </a:t>
            </a:r>
          </a:p>
          <a:p>
            <a:r>
              <a:rPr lang="en-US" dirty="0"/>
              <a:t>Partial pivoting: </a:t>
            </a:r>
          </a:p>
          <a:p>
            <a:pPr lvl="1"/>
            <a:r>
              <a:rPr lang="en-US" dirty="0"/>
              <a:t>Search for the pivoting element only from the remaining elements of the given column. </a:t>
            </a:r>
          </a:p>
          <a:p>
            <a:pPr lvl="1"/>
            <a:r>
              <a:rPr lang="en-US" dirty="0"/>
              <a:t>Good compromise of computing speed and accuracy. </a:t>
            </a:r>
          </a:p>
        </p:txBody>
      </p:sp>
    </p:spTree>
    <p:extLst>
      <p:ext uri="{BB962C8B-B14F-4D97-AF65-F5344CB8AC3E}">
        <p14:creationId xmlns:p14="http://schemas.microsoft.com/office/powerpoint/2010/main" val="53331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We don’t have to interchange the row in the program</a:t>
            </a:r>
          </a:p>
          <a:p>
            <a:pPr lvl="1"/>
            <a:r>
              <a:rPr lang="en-US" dirty="0"/>
              <a:t>Because it is inefficient.</a:t>
            </a:r>
          </a:p>
          <a:p>
            <a:pPr lvl="1"/>
            <a:r>
              <a:rPr lang="en-US" dirty="0"/>
              <a:t>How do you propose an algorithm to solve this problem?</a:t>
            </a:r>
          </a:p>
        </p:txBody>
      </p:sp>
    </p:spTree>
    <p:extLst>
      <p:ext uri="{BB962C8B-B14F-4D97-AF65-F5344CB8AC3E}">
        <p14:creationId xmlns:p14="http://schemas.microsoft.com/office/powerpoint/2010/main" val="3217093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504" y="612843"/>
            <a:ext cx="4572000" cy="5632311"/>
          </a:xfrm>
          <a:prstGeom prst="rect">
            <a:avLst/>
          </a:prstGeom>
        </p:spPr>
        <p:txBody>
          <a:bodyPr>
            <a:spAutoFit/>
          </a:bodyPr>
          <a:lstStyle/>
          <a:p>
            <a:r>
              <a:rPr lang="en-US" b="1" dirty="0"/>
              <a:t>// Method to carry out the partial-pivoting Gaussian</a:t>
            </a:r>
          </a:p>
          <a:p>
            <a:r>
              <a:rPr lang="en-US" b="1" dirty="0"/>
              <a:t>// elimination. Here index[] stores pivoting order.</a:t>
            </a:r>
          </a:p>
          <a:p>
            <a:r>
              <a:rPr lang="en-US" b="1" dirty="0"/>
              <a:t>public static void </a:t>
            </a:r>
            <a:r>
              <a:rPr lang="en-US" b="1" dirty="0" err="1"/>
              <a:t>gaussian</a:t>
            </a:r>
            <a:r>
              <a:rPr lang="en-US" b="1" dirty="0"/>
              <a:t>(double a[][],</a:t>
            </a:r>
          </a:p>
          <a:p>
            <a:r>
              <a:rPr lang="en-US" b="1" dirty="0" err="1"/>
              <a:t>int</a:t>
            </a:r>
            <a:r>
              <a:rPr lang="en-US" b="1" dirty="0"/>
              <a:t> index[]) {</a:t>
            </a:r>
          </a:p>
          <a:p>
            <a:r>
              <a:rPr lang="en-US" b="1" dirty="0" err="1"/>
              <a:t>int</a:t>
            </a:r>
            <a:r>
              <a:rPr lang="en-US" b="1" dirty="0"/>
              <a:t> n = </a:t>
            </a:r>
            <a:r>
              <a:rPr lang="en-US" b="1" dirty="0" err="1"/>
              <a:t>index.length</a:t>
            </a:r>
            <a:r>
              <a:rPr lang="en-US" b="1" dirty="0"/>
              <a:t>;</a:t>
            </a:r>
          </a:p>
          <a:p>
            <a:r>
              <a:rPr lang="en-US" b="1" dirty="0"/>
              <a:t>double c[] = new double[n];</a:t>
            </a:r>
          </a:p>
          <a:p>
            <a:r>
              <a:rPr lang="en-US" b="1" dirty="0"/>
              <a:t>// Initialize the index</a:t>
            </a:r>
          </a:p>
          <a:p>
            <a:r>
              <a:rPr lang="nn-NO" b="1" dirty="0"/>
              <a:t>for (int i=0; i&lt;n; ++i) index[i] = i;</a:t>
            </a:r>
          </a:p>
          <a:p>
            <a:r>
              <a:rPr lang="en-US" b="1" dirty="0"/>
              <a:t>// Find the rescaling factors, one from each row</a:t>
            </a:r>
          </a:p>
          <a:p>
            <a:r>
              <a:rPr lang="nn-NO" b="1" dirty="0"/>
              <a:t>for (int i=0; i&lt;n; ++i) {</a:t>
            </a:r>
          </a:p>
          <a:p>
            <a:r>
              <a:rPr lang="en-US" b="1" dirty="0" smtClean="0"/>
              <a:t>  double </a:t>
            </a:r>
            <a:r>
              <a:rPr lang="en-US" b="1" dirty="0"/>
              <a:t>c1 = 0;</a:t>
            </a:r>
          </a:p>
          <a:p>
            <a:r>
              <a:rPr lang="en-US" b="1" dirty="0" smtClean="0"/>
              <a:t>  for </a:t>
            </a:r>
            <a:r>
              <a:rPr lang="en-US" b="1" dirty="0"/>
              <a:t>(</a:t>
            </a:r>
            <a:r>
              <a:rPr lang="en-US" b="1" dirty="0" err="1"/>
              <a:t>int</a:t>
            </a:r>
            <a:r>
              <a:rPr lang="en-US" b="1" dirty="0"/>
              <a:t> j=0; j&lt;n; ++j) {</a:t>
            </a:r>
          </a:p>
          <a:p>
            <a:r>
              <a:rPr lang="en-US" b="1" dirty="0" smtClean="0"/>
              <a:t>    double </a:t>
            </a:r>
            <a:r>
              <a:rPr lang="en-US" b="1" dirty="0"/>
              <a:t>c0 = </a:t>
            </a:r>
            <a:r>
              <a:rPr lang="en-US" b="1" dirty="0" err="1"/>
              <a:t>Math.abs</a:t>
            </a:r>
            <a:r>
              <a:rPr lang="en-US" b="1" dirty="0"/>
              <a:t>(a[</a:t>
            </a:r>
            <a:r>
              <a:rPr lang="en-US" b="1" dirty="0" err="1"/>
              <a:t>i</a:t>
            </a:r>
            <a:r>
              <a:rPr lang="en-US" b="1" dirty="0"/>
              <a:t>][j]);</a:t>
            </a:r>
          </a:p>
          <a:p>
            <a:r>
              <a:rPr lang="en-US" b="1" dirty="0" smtClean="0"/>
              <a:t>    i</a:t>
            </a:r>
            <a:r>
              <a:rPr lang="en-US" b="1" dirty="0" smtClean="0"/>
              <a:t>f </a:t>
            </a:r>
            <a:r>
              <a:rPr lang="en-US" b="1" dirty="0"/>
              <a:t>(c0 &gt; c1) c1 = c0;</a:t>
            </a:r>
          </a:p>
          <a:p>
            <a:r>
              <a:rPr lang="en-US" b="1" dirty="0" smtClean="0"/>
              <a:t>  }</a:t>
            </a:r>
            <a:endParaRPr lang="en-US" b="1" dirty="0"/>
          </a:p>
          <a:p>
            <a:r>
              <a:rPr lang="en-US" b="1" dirty="0" smtClean="0"/>
              <a:t>  c[</a:t>
            </a:r>
            <a:r>
              <a:rPr lang="en-US" b="1" dirty="0" err="1" smtClean="0"/>
              <a:t>i</a:t>
            </a:r>
            <a:r>
              <a:rPr lang="en-US" b="1" dirty="0"/>
              <a:t>] = c1;</a:t>
            </a:r>
          </a:p>
          <a:p>
            <a:r>
              <a:rPr lang="en-US" b="1" dirty="0"/>
              <a:t>}</a:t>
            </a:r>
            <a:endParaRPr lang="en-US" dirty="0"/>
          </a:p>
        </p:txBody>
      </p:sp>
      <p:sp>
        <p:nvSpPr>
          <p:cNvPr id="3" name="矩形 2"/>
          <p:cNvSpPr/>
          <p:nvPr/>
        </p:nvSpPr>
        <p:spPr>
          <a:xfrm>
            <a:off x="4572000" y="764704"/>
            <a:ext cx="4572000" cy="3693319"/>
          </a:xfrm>
          <a:prstGeom prst="rect">
            <a:avLst/>
          </a:prstGeom>
        </p:spPr>
        <p:txBody>
          <a:bodyPr>
            <a:spAutoFit/>
          </a:bodyPr>
          <a:lstStyle/>
          <a:p>
            <a:r>
              <a:rPr lang="en-US" b="1" dirty="0"/>
              <a:t>// Search for the pivoting element from each column</a:t>
            </a:r>
          </a:p>
          <a:p>
            <a:r>
              <a:rPr lang="en-US" b="1" dirty="0" err="1"/>
              <a:t>int</a:t>
            </a:r>
            <a:r>
              <a:rPr lang="en-US" b="1" dirty="0"/>
              <a:t> k = 0;</a:t>
            </a:r>
          </a:p>
          <a:p>
            <a:r>
              <a:rPr lang="en-US" b="1" dirty="0"/>
              <a:t>for (</a:t>
            </a:r>
            <a:r>
              <a:rPr lang="en-US" b="1" dirty="0" err="1"/>
              <a:t>int</a:t>
            </a:r>
            <a:r>
              <a:rPr lang="en-US" b="1" dirty="0"/>
              <a:t> j=0; j&lt;n-1; ++j) {</a:t>
            </a:r>
          </a:p>
          <a:p>
            <a:r>
              <a:rPr lang="en-US" b="1" dirty="0" smtClean="0"/>
              <a:t>  double </a:t>
            </a:r>
            <a:r>
              <a:rPr lang="en-US" b="1" dirty="0"/>
              <a:t>pi1 = 0;</a:t>
            </a:r>
          </a:p>
          <a:p>
            <a:r>
              <a:rPr lang="nn-NO" b="1" dirty="0" smtClean="0"/>
              <a:t>  for </a:t>
            </a:r>
            <a:r>
              <a:rPr lang="nn-NO" b="1" dirty="0"/>
              <a:t>(int i=j; i&lt;n; ++i) {</a:t>
            </a:r>
          </a:p>
          <a:p>
            <a:r>
              <a:rPr lang="en-US" b="1" dirty="0" smtClean="0"/>
              <a:t>    double </a:t>
            </a:r>
            <a:r>
              <a:rPr lang="en-US" b="1" dirty="0"/>
              <a:t>pi0 = </a:t>
            </a:r>
            <a:r>
              <a:rPr lang="en-US" b="1" dirty="0" err="1"/>
              <a:t>Math.abs</a:t>
            </a:r>
            <a:r>
              <a:rPr lang="en-US" b="1" dirty="0"/>
              <a:t>(a[index[</a:t>
            </a:r>
            <a:r>
              <a:rPr lang="en-US" b="1" dirty="0" err="1"/>
              <a:t>i</a:t>
            </a:r>
            <a:r>
              <a:rPr lang="en-US" b="1" dirty="0"/>
              <a:t>]][j]);</a:t>
            </a:r>
          </a:p>
          <a:p>
            <a:r>
              <a:rPr lang="en-US" b="1" dirty="0" smtClean="0"/>
              <a:t>    pi0 </a:t>
            </a:r>
            <a:r>
              <a:rPr lang="en-US" b="1" dirty="0"/>
              <a:t>/= c[index[</a:t>
            </a:r>
            <a:r>
              <a:rPr lang="en-US" b="1" dirty="0" err="1"/>
              <a:t>i</a:t>
            </a:r>
            <a:r>
              <a:rPr lang="en-US" b="1" dirty="0"/>
              <a:t>]];</a:t>
            </a:r>
          </a:p>
          <a:p>
            <a:r>
              <a:rPr lang="en-US" b="1" dirty="0" smtClean="0"/>
              <a:t>    if </a:t>
            </a:r>
            <a:r>
              <a:rPr lang="en-US" b="1" dirty="0"/>
              <a:t>(pi0 &gt; pi1) {</a:t>
            </a:r>
          </a:p>
          <a:p>
            <a:r>
              <a:rPr lang="en-US" b="1" dirty="0" smtClean="0"/>
              <a:t>    pi1 </a:t>
            </a:r>
            <a:r>
              <a:rPr lang="en-US" b="1" dirty="0"/>
              <a:t>= pi0;</a:t>
            </a:r>
          </a:p>
          <a:p>
            <a:r>
              <a:rPr lang="en-US" b="1" dirty="0" smtClean="0"/>
              <a:t>    k </a:t>
            </a:r>
            <a:r>
              <a:rPr lang="en-US" b="1" dirty="0"/>
              <a:t>= </a:t>
            </a:r>
            <a:r>
              <a:rPr lang="en-US" b="1" dirty="0" err="1"/>
              <a:t>i</a:t>
            </a:r>
            <a:r>
              <a:rPr lang="en-US" b="1" dirty="0"/>
              <a:t>;</a:t>
            </a:r>
          </a:p>
          <a:p>
            <a:r>
              <a:rPr lang="en-US" b="1" dirty="0" smtClean="0"/>
              <a:t>   }</a:t>
            </a:r>
            <a:endParaRPr lang="en-US" b="1" dirty="0"/>
          </a:p>
          <a:p>
            <a:r>
              <a:rPr lang="en-US" b="1" dirty="0"/>
              <a:t>}</a:t>
            </a:r>
            <a:endParaRPr lang="en-US" dirty="0"/>
          </a:p>
        </p:txBody>
      </p:sp>
    </p:spTree>
    <p:extLst>
      <p:ext uri="{BB962C8B-B14F-4D97-AF65-F5344CB8AC3E}">
        <p14:creationId xmlns:p14="http://schemas.microsoft.com/office/powerpoint/2010/main" val="3248795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165" y="764704"/>
            <a:ext cx="4572000" cy="4247317"/>
          </a:xfrm>
          <a:prstGeom prst="rect">
            <a:avLst/>
          </a:prstGeom>
        </p:spPr>
        <p:txBody>
          <a:bodyPr>
            <a:spAutoFit/>
          </a:bodyPr>
          <a:lstStyle/>
          <a:p>
            <a:r>
              <a:rPr lang="en-US" b="1" dirty="0"/>
              <a:t>// Interchange rows according to the pivoting order</a:t>
            </a:r>
          </a:p>
          <a:p>
            <a:r>
              <a:rPr lang="en-US" b="1" dirty="0" err="1"/>
              <a:t>int</a:t>
            </a:r>
            <a:r>
              <a:rPr lang="en-US" b="1" dirty="0"/>
              <a:t> </a:t>
            </a:r>
            <a:r>
              <a:rPr lang="en-US" b="1" dirty="0" err="1"/>
              <a:t>itmp</a:t>
            </a:r>
            <a:r>
              <a:rPr lang="en-US" b="1" dirty="0"/>
              <a:t> = index[j];</a:t>
            </a:r>
          </a:p>
          <a:p>
            <a:r>
              <a:rPr lang="en-US" b="1" dirty="0"/>
              <a:t>index[j] = index[k];</a:t>
            </a:r>
          </a:p>
          <a:p>
            <a:r>
              <a:rPr lang="en-US" b="1" dirty="0"/>
              <a:t>index[k] = </a:t>
            </a:r>
            <a:r>
              <a:rPr lang="en-US" b="1" dirty="0" err="1"/>
              <a:t>itmp</a:t>
            </a:r>
            <a:r>
              <a:rPr lang="en-US" b="1" dirty="0"/>
              <a:t>;</a:t>
            </a:r>
          </a:p>
          <a:p>
            <a:r>
              <a:rPr lang="nn-NO" b="1" dirty="0"/>
              <a:t>for (int i=j+1; i&lt;n; ++i) {</a:t>
            </a:r>
          </a:p>
          <a:p>
            <a:r>
              <a:rPr lang="en-US" b="1" dirty="0" smtClean="0"/>
              <a:t>  double </a:t>
            </a:r>
            <a:r>
              <a:rPr lang="en-US" b="1" dirty="0" err="1"/>
              <a:t>pj</a:t>
            </a:r>
            <a:r>
              <a:rPr lang="en-US" b="1" dirty="0"/>
              <a:t> = a[index[</a:t>
            </a:r>
            <a:r>
              <a:rPr lang="en-US" b="1" dirty="0" err="1"/>
              <a:t>i</a:t>
            </a:r>
            <a:r>
              <a:rPr lang="en-US" b="1" dirty="0"/>
              <a:t>]][j]/a[index[j]][j];</a:t>
            </a:r>
          </a:p>
          <a:p>
            <a:r>
              <a:rPr lang="en-US" b="1" dirty="0"/>
              <a:t>// Record pivoting ratios below the diagonal</a:t>
            </a:r>
          </a:p>
          <a:p>
            <a:r>
              <a:rPr lang="en-US" b="1" dirty="0" smtClean="0"/>
              <a:t>  a[index[</a:t>
            </a:r>
            <a:r>
              <a:rPr lang="en-US" b="1" dirty="0" err="1" smtClean="0"/>
              <a:t>i</a:t>
            </a:r>
            <a:r>
              <a:rPr lang="en-US" b="1" dirty="0"/>
              <a:t>]][j] = </a:t>
            </a:r>
            <a:r>
              <a:rPr lang="en-US" b="1" dirty="0" err="1"/>
              <a:t>pj</a:t>
            </a:r>
            <a:r>
              <a:rPr lang="en-US" b="1" dirty="0"/>
              <a:t>;</a:t>
            </a:r>
          </a:p>
          <a:p>
            <a:r>
              <a:rPr lang="en-US" b="1" dirty="0"/>
              <a:t>// Modify other elements accordingly</a:t>
            </a:r>
          </a:p>
          <a:p>
            <a:r>
              <a:rPr lang="en-US" b="1" dirty="0" smtClean="0"/>
              <a:t>    for </a:t>
            </a:r>
            <a:r>
              <a:rPr lang="en-US" b="1" dirty="0"/>
              <a:t>(</a:t>
            </a:r>
            <a:r>
              <a:rPr lang="en-US" b="1" dirty="0" err="1"/>
              <a:t>int</a:t>
            </a:r>
            <a:r>
              <a:rPr lang="en-US" b="1" dirty="0"/>
              <a:t> l=j+1; l&lt;n; ++l)</a:t>
            </a:r>
          </a:p>
          <a:p>
            <a:r>
              <a:rPr lang="en-US" b="1" dirty="0" smtClean="0"/>
              <a:t>    a[index[</a:t>
            </a:r>
            <a:r>
              <a:rPr lang="en-US" b="1" dirty="0" err="1" smtClean="0"/>
              <a:t>i</a:t>
            </a:r>
            <a:r>
              <a:rPr lang="en-US" b="1" dirty="0"/>
              <a:t>]][l] -= </a:t>
            </a:r>
            <a:r>
              <a:rPr lang="en-US" b="1" dirty="0" err="1"/>
              <a:t>pj</a:t>
            </a:r>
            <a:r>
              <a:rPr lang="en-US" b="1" dirty="0"/>
              <a:t>*a[index[j]][l];</a:t>
            </a:r>
          </a:p>
          <a:p>
            <a:r>
              <a:rPr lang="en-US" b="1" dirty="0" smtClean="0"/>
              <a:t>    }</a:t>
            </a:r>
            <a:endParaRPr lang="en-US" b="1" dirty="0"/>
          </a:p>
          <a:p>
            <a:r>
              <a:rPr lang="en-US" b="1" dirty="0" smtClean="0"/>
              <a:t>  }</a:t>
            </a:r>
            <a:endParaRPr lang="en-US" b="1" dirty="0"/>
          </a:p>
          <a:p>
            <a:r>
              <a:rPr lang="en-US" b="1" dirty="0"/>
              <a:t>}</a:t>
            </a:r>
            <a:endParaRPr lang="en-US" dirty="0"/>
          </a:p>
        </p:txBody>
      </p:sp>
      <p:sp>
        <p:nvSpPr>
          <p:cNvPr id="5" name="矩形 4"/>
          <p:cNvSpPr/>
          <p:nvPr/>
        </p:nvSpPr>
        <p:spPr>
          <a:xfrm>
            <a:off x="755576" y="5301208"/>
            <a:ext cx="4572000" cy="923330"/>
          </a:xfrm>
          <a:prstGeom prst="rect">
            <a:avLst/>
          </a:prstGeom>
        </p:spPr>
        <p:txBody>
          <a:bodyPr>
            <a:spAutoFit/>
          </a:bodyPr>
          <a:lstStyle/>
          <a:p>
            <a:r>
              <a:rPr lang="en-US" dirty="0"/>
              <a:t>The above method destroys the original matrix. If we want to preserve it, we can</a:t>
            </a:r>
          </a:p>
          <a:p>
            <a:r>
              <a:rPr lang="en-US" dirty="0"/>
              <a:t>just duplicate it</a:t>
            </a:r>
          </a:p>
        </p:txBody>
      </p:sp>
    </p:spTree>
    <p:extLst>
      <p:ext uri="{BB962C8B-B14F-4D97-AF65-F5344CB8AC3E}">
        <p14:creationId xmlns:p14="http://schemas.microsoft.com/office/powerpoint/2010/main" val="62505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229600" cy="1143000"/>
          </a:xfrm>
        </p:spPr>
        <p:txBody>
          <a:bodyPr/>
          <a:lstStyle/>
          <a:p>
            <a:r>
              <a:rPr lang="en-US" altLang="zh-CN" dirty="0" smtClean="0"/>
              <a:t>Matrix Operation</a:t>
            </a:r>
            <a:endParaRPr lang="zh-CN" altLang="en-US" dirty="0"/>
          </a:p>
        </p:txBody>
      </p:sp>
    </p:spTree>
    <p:extLst>
      <p:ext uri="{BB962C8B-B14F-4D97-AF65-F5344CB8AC3E}">
        <p14:creationId xmlns:p14="http://schemas.microsoft.com/office/powerpoint/2010/main" val="3597422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476672"/>
            <a:ext cx="8229600" cy="5649491"/>
          </a:xfrm>
        </p:spPr>
        <p:txBody>
          <a:bodyPr>
            <a:normAutofit fontScale="92500" lnSpcReduction="10000"/>
          </a:bodyPr>
          <a:lstStyle/>
          <a:p>
            <a:r>
              <a:rPr lang="en-US" dirty="0"/>
              <a:t>Determinant of a matrix</a:t>
            </a:r>
          </a:p>
          <a:p>
            <a:r>
              <a:rPr lang="en-US" dirty="0"/>
              <a:t>The determinant of the original matrix can easily be obtained after we have transformed it into an upper-triangular matrix through Gaussian elimination.</a:t>
            </a:r>
          </a:p>
          <a:p>
            <a:r>
              <a:rPr lang="en-US" dirty="0"/>
              <a:t>the procedure used in the partial-pivoting Gaussian elimination does not change the value of the determinant only its sign</a:t>
            </a:r>
          </a:p>
          <a:p>
            <a:pPr lvl="1"/>
            <a:r>
              <a:rPr lang="en-US" dirty="0"/>
              <a:t>can be fixed with the knowledge of the order of pivoting elements.</a:t>
            </a:r>
          </a:p>
          <a:p>
            <a:r>
              <a:rPr lang="en-US" dirty="0"/>
              <a:t>For an </a:t>
            </a:r>
            <a:r>
              <a:rPr lang="en-US" dirty="0" err="1"/>
              <a:t>uppertriangular</a:t>
            </a:r>
            <a:r>
              <a:rPr lang="en-US" dirty="0"/>
              <a:t> matrix, the determinant is given by the product of all its diagonal elements.</a:t>
            </a:r>
          </a:p>
        </p:txBody>
      </p:sp>
    </p:spTree>
    <p:extLst>
      <p:ext uri="{BB962C8B-B14F-4D97-AF65-F5344CB8AC3E}">
        <p14:creationId xmlns:p14="http://schemas.microsoft.com/office/powerpoint/2010/main" val="567273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477202"/>
            <a:ext cx="4572000" cy="5909310"/>
          </a:xfrm>
          <a:prstGeom prst="rect">
            <a:avLst/>
          </a:prstGeom>
        </p:spPr>
        <p:txBody>
          <a:bodyPr>
            <a:spAutoFit/>
          </a:bodyPr>
          <a:lstStyle/>
          <a:p>
            <a:r>
              <a:rPr lang="en-US" b="1" dirty="0"/>
              <a:t>// An example of evaluating the determinant of a matrix</a:t>
            </a:r>
          </a:p>
          <a:p>
            <a:r>
              <a:rPr lang="en-US" b="1" dirty="0"/>
              <a:t>// via the partial-pivoting Gaussian elimination.</a:t>
            </a:r>
          </a:p>
          <a:p>
            <a:r>
              <a:rPr lang="en-US" b="1" dirty="0"/>
              <a:t>import </a:t>
            </a:r>
            <a:r>
              <a:rPr lang="en-US" b="1" dirty="0" err="1"/>
              <a:t>java.lang</a:t>
            </a:r>
            <a:r>
              <a:rPr lang="en-US" b="1" dirty="0"/>
              <a:t>.*;</a:t>
            </a:r>
          </a:p>
          <a:p>
            <a:r>
              <a:rPr lang="en-US" b="1" dirty="0"/>
              <a:t>public class </a:t>
            </a:r>
            <a:r>
              <a:rPr lang="en-US" b="1" dirty="0" err="1"/>
              <a:t>Det</a:t>
            </a:r>
            <a:r>
              <a:rPr lang="en-US" b="1" dirty="0"/>
              <a:t> {</a:t>
            </a:r>
          </a:p>
          <a:p>
            <a:r>
              <a:rPr lang="en-US" b="1" dirty="0"/>
              <a:t>public static void main(String </a:t>
            </a:r>
            <a:r>
              <a:rPr lang="en-US" b="1" dirty="0" err="1"/>
              <a:t>argv</a:t>
            </a:r>
            <a:r>
              <a:rPr lang="en-US" b="1" dirty="0"/>
              <a:t>[]) {</a:t>
            </a:r>
          </a:p>
          <a:p>
            <a:r>
              <a:rPr lang="en-US" b="1" dirty="0"/>
              <a:t>double a[][]= {{ 1, -3, 2, -1, -2},</a:t>
            </a:r>
          </a:p>
          <a:p>
            <a:r>
              <a:rPr lang="en-US" b="1" dirty="0"/>
              <a:t>{-2, 2, -1, 2, 3},</a:t>
            </a:r>
          </a:p>
          <a:p>
            <a:r>
              <a:rPr lang="en-US" b="1" dirty="0"/>
              <a:t>{ 3, -3, -2, 1, -1},</a:t>
            </a:r>
          </a:p>
          <a:p>
            <a:r>
              <a:rPr lang="en-US" b="1" dirty="0"/>
              <a:t>{ 1, -2, 1, -3, 2},</a:t>
            </a:r>
          </a:p>
          <a:p>
            <a:r>
              <a:rPr lang="en-US" b="1" dirty="0"/>
              <a:t>{-3, -1, 2, 1, -3}};</a:t>
            </a:r>
          </a:p>
          <a:p>
            <a:r>
              <a:rPr lang="en-US" b="1" dirty="0"/>
              <a:t>double d = </a:t>
            </a:r>
            <a:r>
              <a:rPr lang="en-US" b="1" dirty="0" err="1"/>
              <a:t>det</a:t>
            </a:r>
            <a:r>
              <a:rPr lang="en-US" b="1" dirty="0"/>
              <a:t>(a);</a:t>
            </a:r>
          </a:p>
          <a:p>
            <a:r>
              <a:rPr lang="en-US" b="1" dirty="0" err="1"/>
              <a:t>System.out.println</a:t>
            </a:r>
            <a:r>
              <a:rPr lang="en-US" b="1" dirty="0"/>
              <a:t>("The determinant is: " + d);</a:t>
            </a:r>
          </a:p>
          <a:p>
            <a:r>
              <a:rPr lang="en-US" b="1" dirty="0"/>
              <a:t>}</a:t>
            </a:r>
          </a:p>
          <a:p>
            <a:r>
              <a:rPr lang="en-US" b="1" dirty="0"/>
              <a:t>// Method to evaluate the determinant of a matrix.</a:t>
            </a:r>
          </a:p>
          <a:p>
            <a:r>
              <a:rPr lang="en-US" b="1" dirty="0"/>
              <a:t>public static double </a:t>
            </a:r>
            <a:r>
              <a:rPr lang="en-US" b="1" dirty="0" err="1"/>
              <a:t>det</a:t>
            </a:r>
            <a:r>
              <a:rPr lang="en-US" b="1" dirty="0"/>
              <a:t>(double a[][]) {</a:t>
            </a:r>
          </a:p>
          <a:p>
            <a:r>
              <a:rPr lang="en-US" b="1" dirty="0" err="1"/>
              <a:t>int</a:t>
            </a:r>
            <a:r>
              <a:rPr lang="en-US" b="1" dirty="0"/>
              <a:t> n = </a:t>
            </a:r>
            <a:r>
              <a:rPr lang="en-US" b="1" dirty="0" err="1"/>
              <a:t>a.length</a:t>
            </a:r>
            <a:r>
              <a:rPr lang="en-US" b="1" dirty="0"/>
              <a:t>;</a:t>
            </a:r>
          </a:p>
          <a:p>
            <a:r>
              <a:rPr lang="en-US" b="1" dirty="0" err="1"/>
              <a:t>int</a:t>
            </a:r>
            <a:r>
              <a:rPr lang="en-US" b="1" dirty="0"/>
              <a:t> index[] = new </a:t>
            </a:r>
            <a:r>
              <a:rPr lang="en-US" b="1" dirty="0" err="1"/>
              <a:t>int</a:t>
            </a:r>
            <a:r>
              <a:rPr lang="en-US" b="1" dirty="0"/>
              <a:t>[n];</a:t>
            </a:r>
            <a:endParaRPr lang="en-US" dirty="0"/>
          </a:p>
        </p:txBody>
      </p:sp>
      <p:sp>
        <p:nvSpPr>
          <p:cNvPr id="5" name="矩形 4"/>
          <p:cNvSpPr/>
          <p:nvPr/>
        </p:nvSpPr>
        <p:spPr>
          <a:xfrm>
            <a:off x="4557712" y="-34280"/>
            <a:ext cx="4572000" cy="7017306"/>
          </a:xfrm>
          <a:prstGeom prst="rect">
            <a:avLst/>
          </a:prstGeom>
        </p:spPr>
        <p:txBody>
          <a:bodyPr>
            <a:spAutoFit/>
          </a:bodyPr>
          <a:lstStyle/>
          <a:p>
            <a:r>
              <a:rPr lang="en-US" b="1" dirty="0"/>
              <a:t>// Method to evaluate the determinant of a matrix.</a:t>
            </a:r>
          </a:p>
          <a:p>
            <a:r>
              <a:rPr lang="en-US" b="1" dirty="0"/>
              <a:t>public static double </a:t>
            </a:r>
            <a:r>
              <a:rPr lang="en-US" b="1" dirty="0" err="1"/>
              <a:t>det</a:t>
            </a:r>
            <a:r>
              <a:rPr lang="en-US" b="1" dirty="0"/>
              <a:t>(double a[][]) {</a:t>
            </a:r>
          </a:p>
          <a:p>
            <a:r>
              <a:rPr lang="en-US" b="1" dirty="0" err="1"/>
              <a:t>int</a:t>
            </a:r>
            <a:r>
              <a:rPr lang="en-US" b="1" dirty="0"/>
              <a:t> n = </a:t>
            </a:r>
            <a:r>
              <a:rPr lang="en-US" b="1" dirty="0" err="1"/>
              <a:t>a.length</a:t>
            </a:r>
            <a:r>
              <a:rPr lang="en-US" b="1" dirty="0"/>
              <a:t>;</a:t>
            </a:r>
          </a:p>
          <a:p>
            <a:r>
              <a:rPr lang="en-US" b="1" dirty="0" err="1"/>
              <a:t>int</a:t>
            </a:r>
            <a:r>
              <a:rPr lang="en-US" b="1" dirty="0"/>
              <a:t> index[] = new </a:t>
            </a:r>
            <a:r>
              <a:rPr lang="en-US" b="1" dirty="0" err="1"/>
              <a:t>int</a:t>
            </a:r>
            <a:r>
              <a:rPr lang="en-US" b="1" dirty="0"/>
              <a:t>[n];</a:t>
            </a:r>
          </a:p>
          <a:p>
            <a:r>
              <a:rPr lang="en-US" b="1" dirty="0"/>
              <a:t>// Transform the matrix into an upper triangle</a:t>
            </a:r>
          </a:p>
          <a:p>
            <a:r>
              <a:rPr lang="en-US" b="1" dirty="0" err="1"/>
              <a:t>gaussian</a:t>
            </a:r>
            <a:r>
              <a:rPr lang="en-US" b="1" dirty="0"/>
              <a:t>(a, index);</a:t>
            </a:r>
          </a:p>
          <a:p>
            <a:r>
              <a:rPr lang="en-US" b="1" dirty="0"/>
              <a:t>// Take the product of the diagonal elements</a:t>
            </a:r>
          </a:p>
          <a:p>
            <a:r>
              <a:rPr lang="en-US" b="1" dirty="0"/>
              <a:t>double d = 1;</a:t>
            </a:r>
          </a:p>
          <a:p>
            <a:r>
              <a:rPr lang="nn-NO" b="1" dirty="0"/>
              <a:t>for (int i=0; i&lt;n; ++i) d = d*a[index[i]][i];</a:t>
            </a:r>
          </a:p>
          <a:p>
            <a:r>
              <a:rPr lang="en-US" b="1" dirty="0"/>
              <a:t>// Find the sign of the determinant</a:t>
            </a:r>
          </a:p>
          <a:p>
            <a:r>
              <a:rPr lang="en-US" b="1" dirty="0" err="1"/>
              <a:t>int</a:t>
            </a:r>
            <a:r>
              <a:rPr lang="en-US" b="1" dirty="0"/>
              <a:t> </a:t>
            </a:r>
            <a:r>
              <a:rPr lang="en-US" b="1" dirty="0" err="1"/>
              <a:t>sgn</a:t>
            </a:r>
            <a:r>
              <a:rPr lang="en-US" b="1" dirty="0"/>
              <a:t> = 1;</a:t>
            </a:r>
          </a:p>
          <a:p>
            <a:r>
              <a:rPr lang="nn-NO" b="1" dirty="0"/>
              <a:t>for (int i=0; i&lt;n; ++i) {</a:t>
            </a:r>
          </a:p>
          <a:p>
            <a:r>
              <a:rPr lang="en-US" b="1" dirty="0"/>
              <a:t>if (</a:t>
            </a:r>
            <a:r>
              <a:rPr lang="en-US" b="1" dirty="0" err="1"/>
              <a:t>i</a:t>
            </a:r>
            <a:r>
              <a:rPr lang="en-US" b="1" dirty="0"/>
              <a:t> != index[</a:t>
            </a:r>
            <a:r>
              <a:rPr lang="en-US" b="1" dirty="0" err="1"/>
              <a:t>i</a:t>
            </a:r>
            <a:r>
              <a:rPr lang="en-US" b="1" dirty="0"/>
              <a:t>]) {</a:t>
            </a:r>
          </a:p>
          <a:p>
            <a:r>
              <a:rPr lang="en-US" b="1" dirty="0" err="1"/>
              <a:t>sgn</a:t>
            </a:r>
            <a:r>
              <a:rPr lang="en-US" b="1" dirty="0"/>
              <a:t> = -</a:t>
            </a:r>
            <a:r>
              <a:rPr lang="en-US" b="1" dirty="0" err="1"/>
              <a:t>sgn</a:t>
            </a:r>
            <a:r>
              <a:rPr lang="en-US" b="1" dirty="0"/>
              <a:t>;</a:t>
            </a:r>
          </a:p>
          <a:p>
            <a:r>
              <a:rPr lang="en-US" b="1" dirty="0" err="1"/>
              <a:t>int</a:t>
            </a:r>
            <a:r>
              <a:rPr lang="en-US" b="1" dirty="0"/>
              <a:t> j = index[</a:t>
            </a:r>
            <a:r>
              <a:rPr lang="en-US" b="1" dirty="0" err="1"/>
              <a:t>i</a:t>
            </a:r>
            <a:r>
              <a:rPr lang="en-US" b="1" dirty="0"/>
              <a:t>];</a:t>
            </a:r>
          </a:p>
          <a:p>
            <a:r>
              <a:rPr lang="en-US" b="1" dirty="0"/>
              <a:t>index[</a:t>
            </a:r>
            <a:r>
              <a:rPr lang="en-US" b="1" dirty="0" err="1"/>
              <a:t>i</a:t>
            </a:r>
            <a:r>
              <a:rPr lang="en-US" b="1" dirty="0"/>
              <a:t>] = index[j];</a:t>
            </a:r>
          </a:p>
          <a:p>
            <a:r>
              <a:rPr lang="en-US" b="1" dirty="0"/>
              <a:t>index[j] = j;</a:t>
            </a:r>
          </a:p>
          <a:p>
            <a:r>
              <a:rPr lang="en-US" b="1" dirty="0"/>
              <a:t>}</a:t>
            </a:r>
          </a:p>
          <a:p>
            <a:r>
              <a:rPr lang="en-US" b="1" dirty="0"/>
              <a:t>}</a:t>
            </a:r>
          </a:p>
          <a:p>
            <a:r>
              <a:rPr lang="en-US" b="1" dirty="0"/>
              <a:t>return </a:t>
            </a:r>
            <a:r>
              <a:rPr lang="en-US" b="1" dirty="0" err="1"/>
              <a:t>sgn</a:t>
            </a:r>
            <a:r>
              <a:rPr lang="en-US" b="1" dirty="0"/>
              <a:t>*d;</a:t>
            </a:r>
          </a:p>
          <a:p>
            <a:r>
              <a:rPr lang="en-US" b="1" dirty="0"/>
              <a:t>}</a:t>
            </a:r>
          </a:p>
          <a:p>
            <a:r>
              <a:rPr lang="en-US" b="1" dirty="0"/>
              <a:t>public static void </a:t>
            </a:r>
            <a:r>
              <a:rPr lang="en-US" b="1" dirty="0" err="1"/>
              <a:t>gaussian</a:t>
            </a:r>
            <a:r>
              <a:rPr lang="en-US" b="1" dirty="0"/>
              <a:t>(double a[][],</a:t>
            </a:r>
          </a:p>
          <a:p>
            <a:r>
              <a:rPr lang="en-US" b="1" dirty="0" err="1"/>
              <a:t>int</a:t>
            </a:r>
            <a:r>
              <a:rPr lang="en-US" b="1" dirty="0"/>
              <a:t> index[]) {...}</a:t>
            </a:r>
          </a:p>
          <a:p>
            <a:r>
              <a:rPr lang="en-US" b="1" dirty="0"/>
              <a:t>}</a:t>
            </a:r>
            <a:endParaRPr lang="en-US" dirty="0"/>
          </a:p>
        </p:txBody>
      </p:sp>
    </p:spTree>
    <p:extLst>
      <p:ext uri="{BB962C8B-B14F-4D97-AF65-F5344CB8AC3E}">
        <p14:creationId xmlns:p14="http://schemas.microsoft.com/office/powerpoint/2010/main" val="3596649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dirty="0"/>
              <a:t>solve a linear equation set after transforming its coefficient matrix into an upper-triangular matrix through Gaussian elimination.</a:t>
            </a:r>
          </a:p>
          <a:p>
            <a:r>
              <a:rPr lang="en-US" dirty="0"/>
              <a:t>The solution is then obtained through backward substitutions.</a:t>
            </a:r>
          </a:p>
        </p:txBody>
      </p:sp>
      <p:sp>
        <p:nvSpPr>
          <p:cNvPr id="2" name="标题 1"/>
          <p:cNvSpPr>
            <a:spLocks noGrp="1"/>
          </p:cNvSpPr>
          <p:nvPr>
            <p:ph type="title"/>
          </p:nvPr>
        </p:nvSpPr>
        <p:spPr/>
        <p:txBody>
          <a:bodyPr/>
          <a:lstStyle/>
          <a:p>
            <a:endParaRPr lang="en-US"/>
          </a:p>
        </p:txBody>
      </p:sp>
    </p:spTree>
    <p:extLst>
      <p:ext uri="{BB962C8B-B14F-4D97-AF65-F5344CB8AC3E}">
        <p14:creationId xmlns:p14="http://schemas.microsoft.com/office/powerpoint/2010/main" val="3447668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dirty="0"/>
              <a:t>An Overview on Inter-atomic Potentials</a:t>
            </a:r>
            <a:br>
              <a:rPr lang="en-US" b="1" dirty="0"/>
            </a:br>
            <a:endParaRPr lang="en-US" dirty="0"/>
          </a:p>
        </p:txBody>
      </p:sp>
      <p:sp>
        <p:nvSpPr>
          <p:cNvPr id="3" name="内容占位符 2"/>
          <p:cNvSpPr>
            <a:spLocks noGrp="1"/>
          </p:cNvSpPr>
          <p:nvPr>
            <p:ph idx="1"/>
          </p:nvPr>
        </p:nvSpPr>
        <p:spPr/>
        <p:txBody>
          <a:bodyPr>
            <a:normAutofit fontScale="85000" lnSpcReduction="10000"/>
          </a:bodyPr>
          <a:lstStyle/>
          <a:p>
            <a:pPr marL="0" indent="0">
              <a:buNone/>
            </a:pPr>
            <a:r>
              <a:rPr lang="en-US" dirty="0"/>
              <a:t> </a:t>
            </a:r>
            <a:endParaRPr lang="en-US" dirty="0" smtClean="0"/>
          </a:p>
          <a:p>
            <a:r>
              <a:rPr lang="en-US" dirty="0" smtClean="0"/>
              <a:t>Simulation results are only as good as the potentials (forces) that are used. </a:t>
            </a:r>
          </a:p>
          <a:p>
            <a:r>
              <a:rPr lang="en-US" dirty="0" smtClean="0"/>
              <a:t>It is not an easy problem to get accurate forces because the origin of forces is quantum mechanics, to date a computationally intractable problem, but there has been some recent progress.  </a:t>
            </a:r>
          </a:p>
          <a:p>
            <a:r>
              <a:rPr lang="en-US" dirty="0" smtClean="0"/>
              <a:t>The most common approach is semi-empirical: a functional form is guessed or deduced and parameters are fitted from experimental data or ab </a:t>
            </a:r>
            <a:r>
              <a:rPr lang="en-US" i="1" dirty="0" smtClean="0"/>
              <a:t>initio potentials</a:t>
            </a:r>
            <a:r>
              <a:rPr lang="en-US" dirty="0" smtClean="0"/>
              <a:t> calculated for a model system.</a:t>
            </a:r>
            <a:endParaRPr lang="en-US" dirty="0"/>
          </a:p>
        </p:txBody>
      </p:sp>
    </p:spTree>
    <p:extLst>
      <p:ext uri="{BB962C8B-B14F-4D97-AF65-F5344CB8AC3E}">
        <p14:creationId xmlns:p14="http://schemas.microsoft.com/office/powerpoint/2010/main" val="1641749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b="1" i="1" dirty="0"/>
              <a:t>The Born-Oppenheimer </a:t>
            </a:r>
            <a:r>
              <a:rPr lang="en-US" b="1" i="1" dirty="0" err="1"/>
              <a:t>Approxiamtion</a:t>
            </a:r>
            <a:r>
              <a:rPr lang="en-US" b="1" dirty="0"/>
              <a:t/>
            </a:r>
            <a:br>
              <a:rPr lang="en-US" b="1" dirty="0"/>
            </a:br>
            <a:endParaRPr lang="en-US" dirty="0"/>
          </a:p>
        </p:txBody>
      </p:sp>
      <p:sp>
        <p:nvSpPr>
          <p:cNvPr id="3" name="内容占位符 2"/>
          <p:cNvSpPr>
            <a:spLocks noGrp="1"/>
          </p:cNvSpPr>
          <p:nvPr>
            <p:ph idx="1"/>
          </p:nvPr>
        </p:nvSpPr>
        <p:spPr/>
        <p:txBody>
          <a:bodyPr>
            <a:normAutofit fontScale="85000" lnSpcReduction="10000"/>
          </a:bodyPr>
          <a:lstStyle/>
          <a:p>
            <a:r>
              <a:rPr lang="en-US" dirty="0" smtClean="0"/>
              <a:t>How </a:t>
            </a:r>
            <a:r>
              <a:rPr lang="en-US" dirty="0"/>
              <a:t>do we define the potential to be used? </a:t>
            </a:r>
            <a:endParaRPr lang="en-US" dirty="0" smtClean="0"/>
          </a:p>
          <a:p>
            <a:r>
              <a:rPr lang="en-US" dirty="0" smtClean="0"/>
              <a:t>The </a:t>
            </a:r>
            <a:r>
              <a:rPr lang="en-US" dirty="0"/>
              <a:t>fundamental description is in terms of the non-relativistic </a:t>
            </a:r>
            <a:r>
              <a:rPr lang="en-US" dirty="0" err="1"/>
              <a:t>Schröedinger</a:t>
            </a:r>
            <a:r>
              <a:rPr lang="en-US" dirty="0"/>
              <a:t> equation for both the ionic and electronic degrees of freedom. </a:t>
            </a:r>
            <a:endParaRPr lang="en-US" dirty="0" smtClean="0"/>
          </a:p>
          <a:p>
            <a:r>
              <a:rPr lang="en-US" dirty="0" smtClean="0"/>
              <a:t>But </a:t>
            </a:r>
            <a:r>
              <a:rPr lang="en-US" dirty="0"/>
              <a:t>since the electrons are much lighter they respond more-or-less instantly to the ionic motion. </a:t>
            </a:r>
            <a:endParaRPr lang="en-US" dirty="0" smtClean="0"/>
          </a:p>
          <a:p>
            <a:r>
              <a:rPr lang="en-US" dirty="0" smtClean="0"/>
              <a:t>Also </a:t>
            </a:r>
            <a:r>
              <a:rPr lang="en-US" dirty="0"/>
              <a:t>typical temperatures are very cold compared to the electronic energy scale (1 </a:t>
            </a:r>
            <a:r>
              <a:rPr lang="en-US" dirty="0" err="1"/>
              <a:t>Hartree</a:t>
            </a:r>
            <a:r>
              <a:rPr lang="en-US" dirty="0"/>
              <a:t>, which sets the scale of the electronic energy, equals 316,000 K) </a:t>
            </a:r>
            <a:endParaRPr lang="en-US" dirty="0" smtClean="0"/>
          </a:p>
          <a:p>
            <a:r>
              <a:rPr lang="en-US" dirty="0" smtClean="0"/>
              <a:t>so </a:t>
            </a:r>
            <a:r>
              <a:rPr lang="en-US" dirty="0"/>
              <a:t>the electrons are in or close to their ground state. </a:t>
            </a:r>
            <a:endParaRPr lang="en-US" dirty="0" smtClean="0"/>
          </a:p>
          <a:p>
            <a:endParaRPr lang="en-US" dirty="0"/>
          </a:p>
        </p:txBody>
      </p:sp>
    </p:spTree>
    <p:extLst>
      <p:ext uri="{BB962C8B-B14F-4D97-AF65-F5344CB8AC3E}">
        <p14:creationId xmlns:p14="http://schemas.microsoft.com/office/powerpoint/2010/main" val="882243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dirty="0"/>
              <a:t>In the Born-Oppenheimer (BO) approximation we fix the ions (and neglect the nuclear kinetic energy) and solve (or try to solve) for the electronic ground state energy. </a:t>
            </a:r>
            <a:endParaRPr lang="en-US" dirty="0" smtClean="0"/>
          </a:p>
          <a:p>
            <a:r>
              <a:rPr lang="en-US" dirty="0" smtClean="0"/>
              <a:t>Corrections </a:t>
            </a:r>
            <a:r>
              <a:rPr lang="en-US" dirty="0"/>
              <a:t>to BO are usually very small because corrections go as the ratio of the electron to nuclear mass which is smaller than 0.0001 for all atoms except hydrogen and helium. </a:t>
            </a:r>
          </a:p>
          <a:p>
            <a:endParaRPr lang="en-US" dirty="0"/>
          </a:p>
        </p:txBody>
      </p:sp>
    </p:spTree>
    <p:extLst>
      <p:ext uri="{BB962C8B-B14F-4D97-AF65-F5344CB8AC3E}">
        <p14:creationId xmlns:p14="http://schemas.microsoft.com/office/powerpoint/2010/main" val="3103321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dirty="0"/>
              <a:t>Unfortunately solving for the quantum mechanics is not very easy to </a:t>
            </a:r>
            <a:r>
              <a:rPr lang="en-US" dirty="0" smtClean="0"/>
              <a:t>do! </a:t>
            </a:r>
          </a:p>
          <a:p>
            <a:r>
              <a:rPr lang="en-US" dirty="0" smtClean="0"/>
              <a:t>The </a:t>
            </a:r>
            <a:r>
              <a:rPr lang="en-US" dirty="0"/>
              <a:t>most popular methods are </a:t>
            </a:r>
            <a:r>
              <a:rPr lang="en-US"/>
              <a:t>the </a:t>
            </a:r>
            <a:r>
              <a:rPr lang="en-US" smtClean="0"/>
              <a:t>density </a:t>
            </a:r>
            <a:r>
              <a:rPr lang="en-US" dirty="0"/>
              <a:t>functional theory (and improvements such as the GGA theory), quantum chemistry methods such as </a:t>
            </a:r>
            <a:r>
              <a:rPr lang="en-US" dirty="0" err="1"/>
              <a:t>Hartree-Fock</a:t>
            </a:r>
            <a:r>
              <a:rPr lang="en-US" dirty="0"/>
              <a:t> theory and the configuration interaction method. Another (accurate) method is quantum Monte Carlo</a:t>
            </a:r>
            <a:r>
              <a:rPr lang="en-US" dirty="0" smtClean="0"/>
              <a:t>.</a:t>
            </a:r>
            <a:endParaRPr lang="en-US" dirty="0"/>
          </a:p>
        </p:txBody>
      </p:sp>
    </p:spTree>
    <p:extLst>
      <p:ext uri="{BB962C8B-B14F-4D97-AF65-F5344CB8AC3E}">
        <p14:creationId xmlns:p14="http://schemas.microsoft.com/office/powerpoint/2010/main" val="433493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r>
              <a:rPr lang="en-US" dirty="0"/>
              <a:t>One break-though occurred fifteen years ago when Car and </a:t>
            </a:r>
            <a:r>
              <a:rPr lang="en-US" dirty="0" err="1"/>
              <a:t>Parrinello</a:t>
            </a:r>
            <a:r>
              <a:rPr lang="en-US" dirty="0"/>
              <a:t> (CP) showed how one could simultaneously solve the LDA equation for the electronic energy and the dynamical equations for the nuclei. </a:t>
            </a:r>
            <a:endParaRPr lang="en-US" dirty="0" smtClean="0"/>
          </a:p>
          <a:p>
            <a:r>
              <a:rPr lang="en-US" dirty="0" smtClean="0"/>
              <a:t>This </a:t>
            </a:r>
            <a:r>
              <a:rPr lang="en-US" dirty="0"/>
              <a:t>means one does not have to tabulate the BO energy but just compute it as the ions move. We will describe this method later in the course. But the CP approach is very much slower than using fitted potentials (about 4 orders of magnitude). The largest CP studies have several hundreds of electrons or atoms while the largest MD simulation have millions of particles. </a:t>
            </a:r>
          </a:p>
          <a:p>
            <a:endParaRPr lang="en-US" dirty="0"/>
          </a:p>
        </p:txBody>
      </p:sp>
    </p:spTree>
    <p:extLst>
      <p:ext uri="{BB962C8B-B14F-4D97-AF65-F5344CB8AC3E}">
        <p14:creationId xmlns:p14="http://schemas.microsoft.com/office/powerpoint/2010/main" val="3144253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48680"/>
            <a:ext cx="8507288" cy="6264696"/>
          </a:xfrm>
        </p:spPr>
        <p:txBody>
          <a:bodyPr>
            <a:normAutofit fontScale="85000" lnSpcReduction="10000"/>
          </a:bodyPr>
          <a:lstStyle/>
          <a:p>
            <a:r>
              <a:rPr lang="en-US" dirty="0"/>
              <a:t>Unless we use the CP approach then we have to assume some form for the potential. </a:t>
            </a:r>
            <a:endParaRPr lang="en-US" dirty="0" smtClean="0"/>
          </a:p>
          <a:p>
            <a:r>
              <a:rPr lang="en-US" dirty="0" smtClean="0"/>
              <a:t>The </a:t>
            </a:r>
            <a:r>
              <a:rPr lang="en-US" dirty="0"/>
              <a:t>assumption of a potential is a big </a:t>
            </a:r>
            <a:r>
              <a:rPr lang="en-US" dirty="0" smtClean="0"/>
              <a:t>approximation!</a:t>
            </a:r>
          </a:p>
          <a:p>
            <a:pPr lvl="1"/>
            <a:r>
              <a:rPr lang="en-US" dirty="0" smtClean="0"/>
              <a:t>the </a:t>
            </a:r>
            <a:r>
              <a:rPr lang="en-US" dirty="0"/>
              <a:t>potential energy surface is a function of 3N variables for N ions. </a:t>
            </a:r>
            <a:endParaRPr lang="en-US" dirty="0" smtClean="0"/>
          </a:p>
          <a:p>
            <a:pPr lvl="1"/>
            <a:r>
              <a:rPr lang="en-US" dirty="0" smtClean="0"/>
              <a:t>Symmetries </a:t>
            </a:r>
            <a:r>
              <a:rPr lang="en-US" dirty="0"/>
              <a:t>such as translational degrees or rotational of freedom will only get rid of a few degrees of freedom. </a:t>
            </a:r>
            <a:endParaRPr lang="en-US" dirty="0" smtClean="0"/>
          </a:p>
          <a:p>
            <a:pPr lvl="1"/>
            <a:r>
              <a:rPr lang="en-US" dirty="0" smtClean="0"/>
              <a:t>What </a:t>
            </a:r>
            <a:r>
              <a:rPr lang="en-US" dirty="0"/>
              <a:t>usually has to be done is to assume the many-body potential is a sum of pair potentials and perhaps three-body potentials etc. </a:t>
            </a:r>
            <a:endParaRPr lang="en-US" dirty="0" smtClean="0"/>
          </a:p>
          <a:p>
            <a:pPr lvl="1"/>
            <a:r>
              <a:rPr lang="en-US" dirty="0" smtClean="0"/>
              <a:t>This </a:t>
            </a:r>
            <a:r>
              <a:rPr lang="en-US" dirty="0"/>
              <a:t>also assumes the molecule is rigid and weakly interacting with the environment so its internal electronic </a:t>
            </a:r>
            <a:r>
              <a:rPr lang="en-US" dirty="0" smtClean="0"/>
              <a:t>state </a:t>
            </a:r>
            <a:r>
              <a:rPr lang="en-US" dirty="0"/>
              <a:t>does not couple with surrounding molecules. </a:t>
            </a:r>
            <a:endParaRPr lang="en-US" dirty="0" smtClean="0"/>
          </a:p>
          <a:p>
            <a:pPr lvl="1"/>
            <a:r>
              <a:rPr lang="en-US" dirty="0" smtClean="0"/>
              <a:t>A </a:t>
            </a:r>
            <a:r>
              <a:rPr lang="en-US" dirty="0"/>
              <a:t>pair potential is a function of a single variable; there is no way it can exactly represent a 3N dimensional function.</a:t>
            </a:r>
          </a:p>
          <a:p>
            <a:endParaRPr lang="en-US" dirty="0"/>
          </a:p>
        </p:txBody>
      </p:sp>
    </p:spTree>
    <p:extLst>
      <p:ext uri="{BB962C8B-B14F-4D97-AF65-F5344CB8AC3E}">
        <p14:creationId xmlns:p14="http://schemas.microsoft.com/office/powerpoint/2010/main" val="3318239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980728"/>
            <a:ext cx="8229600" cy="5688632"/>
          </a:xfrm>
        </p:spPr>
        <p:txBody>
          <a:bodyPr>
            <a:normAutofit/>
          </a:bodyPr>
          <a:lstStyle/>
          <a:p>
            <a:r>
              <a:rPr lang="en-US" dirty="0"/>
              <a:t>So where do we get the pair potentials from? </a:t>
            </a:r>
            <a:endParaRPr lang="en-US" dirty="0" smtClean="0"/>
          </a:p>
          <a:p>
            <a:pPr lvl="1"/>
            <a:r>
              <a:rPr lang="en-US" dirty="0" smtClean="0"/>
              <a:t>The </a:t>
            </a:r>
            <a:r>
              <a:rPr lang="en-US" dirty="0"/>
              <a:t>basic input is theoretical as we will discuss. The other input is empirical. Some sources of experimental data are: </a:t>
            </a:r>
          </a:p>
          <a:p>
            <a:pPr lvl="0"/>
            <a:r>
              <a:rPr lang="en-US" dirty="0"/>
              <a:t>atom-atom scattering in the gas phase can give direct information about the atom-atom potential. The scattering energy samples different regions of the interaction depending on the energy of the colliding atoms. </a:t>
            </a:r>
          </a:p>
          <a:p>
            <a:endParaRPr lang="en-US" dirty="0"/>
          </a:p>
        </p:txBody>
      </p:sp>
    </p:spTree>
    <p:extLst>
      <p:ext uri="{BB962C8B-B14F-4D97-AF65-F5344CB8AC3E}">
        <p14:creationId xmlns:p14="http://schemas.microsoft.com/office/powerpoint/2010/main" val="3062947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Matrix Operations</a:t>
            </a:r>
          </a:p>
        </p:txBody>
      </p:sp>
      <p:sp>
        <p:nvSpPr>
          <p:cNvPr id="5" name="内容占位符 2"/>
          <p:cNvSpPr>
            <a:spLocks noGrp="1"/>
          </p:cNvSpPr>
          <p:nvPr>
            <p:ph idx="1"/>
          </p:nvPr>
        </p:nvSpPr>
        <p:spPr>
          <a:xfrm>
            <a:off x="457200" y="1600200"/>
            <a:ext cx="8229600" cy="4525963"/>
          </a:xfrm>
        </p:spPr>
        <p:txBody>
          <a:bodyPr>
            <a:normAutofit/>
          </a:bodyPr>
          <a:lstStyle/>
          <a:p>
            <a:r>
              <a:rPr lang="en-US" dirty="0"/>
              <a:t>Matrix operations </a:t>
            </a:r>
          </a:p>
          <a:p>
            <a:pPr lvl="1"/>
            <a:r>
              <a:rPr lang="en-US" dirty="0"/>
              <a:t>involved in many numerical and analytical scientific problems.</a:t>
            </a:r>
          </a:p>
          <a:p>
            <a:r>
              <a:rPr lang="en-US" dirty="0"/>
              <a:t>Schemes developed for the matrix problems can be applied to the related problems encountered in ordinary and partial differential equations</a:t>
            </a:r>
            <a:r>
              <a:rPr lang="en-US"/>
              <a:t>.  </a:t>
            </a:r>
            <a:r>
              <a:rPr lang="en-US" smtClean="0"/>
              <a:t>What problems in ODE and PDE can be solved by matrix operations?</a:t>
            </a:r>
          </a:p>
        </p:txBody>
      </p:sp>
    </p:spTree>
    <p:extLst>
      <p:ext uri="{BB962C8B-B14F-4D97-AF65-F5344CB8AC3E}">
        <p14:creationId xmlns:p14="http://schemas.microsoft.com/office/powerpoint/2010/main" val="760792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pPr lvl="0"/>
            <a:r>
              <a:rPr lang="en-US" altLang="zh-CN" dirty="0"/>
              <a:t>gas phase data, for example the virial coefficients and transport properties give integrals over the potential. </a:t>
            </a:r>
          </a:p>
          <a:p>
            <a:pPr lvl="0"/>
            <a:r>
              <a:rPr lang="en-US" altLang="zh-CN" dirty="0"/>
              <a:t>the low temperature thermodynamic properties. Most materials (except helium) form a solid at low temperature. </a:t>
            </a:r>
          </a:p>
          <a:p>
            <a:pPr lvl="1"/>
            <a:r>
              <a:rPr lang="en-US" altLang="zh-CN" dirty="0"/>
              <a:t>If the energy as a function of density is known, that gives fairly direct information about the depth of the potential well and its curvature. </a:t>
            </a:r>
          </a:p>
          <a:p>
            <a:endParaRPr lang="zh-CN" altLang="en-US" dirty="0"/>
          </a:p>
        </p:txBody>
      </p:sp>
    </p:spTree>
    <p:extLst>
      <p:ext uri="{BB962C8B-B14F-4D97-AF65-F5344CB8AC3E}">
        <p14:creationId xmlns:p14="http://schemas.microsoft.com/office/powerpoint/2010/main" val="3081633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pPr lvl="0"/>
            <a:r>
              <a:rPr lang="en-US" dirty="0"/>
              <a:t>high pressure information. </a:t>
            </a:r>
            <a:endParaRPr lang="en-US" dirty="0" smtClean="0"/>
          </a:p>
          <a:p>
            <a:pPr lvl="1"/>
            <a:r>
              <a:rPr lang="en-US" dirty="0" smtClean="0"/>
              <a:t>This </a:t>
            </a:r>
            <a:r>
              <a:rPr lang="en-US" dirty="0"/>
              <a:t>samples the interaction at shorter distances than at lower pressures. </a:t>
            </a:r>
          </a:p>
          <a:p>
            <a:pPr lvl="0"/>
            <a:r>
              <a:rPr lang="en-US" dirty="0"/>
              <a:t>thermodynamic data, </a:t>
            </a:r>
            <a:endParaRPr lang="en-US" dirty="0" smtClean="0"/>
          </a:p>
          <a:p>
            <a:pPr lvl="1"/>
            <a:r>
              <a:rPr lang="en-US" dirty="0" smtClean="0"/>
              <a:t>such </a:t>
            </a:r>
            <a:r>
              <a:rPr lang="en-US" dirty="0"/>
              <a:t>as melting temperature, the critical point and the triple point. This information is harder to use directly as it is many-body property. But one can use simulations to compute a phase diagram with a trial potential, then try to change the potential using perturbation theory to make the trial phase diagram agree with the actual phase diagram. </a:t>
            </a:r>
          </a:p>
        </p:txBody>
      </p:sp>
    </p:spTree>
    <p:extLst>
      <p:ext uri="{BB962C8B-B14F-4D97-AF65-F5344CB8AC3E}">
        <p14:creationId xmlns:p14="http://schemas.microsoft.com/office/powerpoint/2010/main" val="1285127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85000" lnSpcReduction="20000"/>
          </a:bodyPr>
          <a:lstStyle/>
          <a:p>
            <a:r>
              <a:rPr lang="en-US" dirty="0"/>
              <a:t>T</a:t>
            </a:r>
            <a:r>
              <a:rPr lang="en-US" dirty="0" smtClean="0"/>
              <a:t>he </a:t>
            </a:r>
            <a:r>
              <a:rPr lang="en-US" dirty="0"/>
              <a:t>difference between interpolation and extrapolation. </a:t>
            </a:r>
            <a:endParaRPr lang="en-US" dirty="0" smtClean="0"/>
          </a:p>
          <a:p>
            <a:r>
              <a:rPr lang="en-US" dirty="0" smtClean="0"/>
              <a:t>If </a:t>
            </a:r>
            <a:r>
              <a:rPr lang="en-US" dirty="0"/>
              <a:t>experimental information is used to determine the potential, it will be good in a nearby region of phase space and for similar properties. </a:t>
            </a:r>
            <a:endParaRPr lang="en-US" dirty="0" smtClean="0"/>
          </a:p>
          <a:p>
            <a:r>
              <a:rPr lang="en-US" dirty="0" smtClean="0"/>
              <a:t>But </a:t>
            </a:r>
            <a:r>
              <a:rPr lang="en-US" dirty="0"/>
              <a:t>that potential could be quite bad for unrelated properties or outside the region that has been fitted. </a:t>
            </a:r>
            <a:endParaRPr lang="en-US" dirty="0" smtClean="0"/>
          </a:p>
          <a:p>
            <a:pPr lvl="1"/>
            <a:r>
              <a:rPr lang="en-US" dirty="0" smtClean="0"/>
              <a:t>For </a:t>
            </a:r>
            <a:r>
              <a:rPr lang="en-US" dirty="0"/>
              <a:t>example, if the potential has been determined using bulk properties, there is no reason to think it will be good to compute surface properties because the local environment on a surface is not as symmetrical as in the bulk. </a:t>
            </a:r>
          </a:p>
          <a:p>
            <a:endParaRPr lang="en-US" dirty="0"/>
          </a:p>
        </p:txBody>
      </p:sp>
    </p:spTree>
    <p:extLst>
      <p:ext uri="{BB962C8B-B14F-4D97-AF65-F5344CB8AC3E}">
        <p14:creationId xmlns:p14="http://schemas.microsoft.com/office/powerpoint/2010/main" val="1686367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196752"/>
            <a:ext cx="8229600" cy="4525963"/>
          </a:xfrm>
        </p:spPr>
        <p:txBody>
          <a:bodyPr>
            <a:normAutofit fontScale="92500" lnSpcReduction="20000"/>
          </a:bodyPr>
          <a:lstStyle/>
          <a:p>
            <a:r>
              <a:rPr lang="en-US" b="1" dirty="0" smtClean="0"/>
              <a:t>Molecular </a:t>
            </a:r>
            <a:r>
              <a:rPr lang="en-US" b="1" dirty="0"/>
              <a:t>Solids: The Noble Gases</a:t>
            </a:r>
          </a:p>
          <a:p>
            <a:r>
              <a:rPr lang="en-US" dirty="0"/>
              <a:t>These are the rare gases where the electronic shells are closed. </a:t>
            </a:r>
            <a:endParaRPr lang="en-US" dirty="0" smtClean="0"/>
          </a:p>
          <a:p>
            <a:r>
              <a:rPr lang="en-US" dirty="0" smtClean="0"/>
              <a:t>This </a:t>
            </a:r>
            <a:r>
              <a:rPr lang="en-US" dirty="0"/>
              <a:t>means they are spherical atoms. They were the first systems to be simulated and the pair potentials work best for </a:t>
            </a:r>
            <a:r>
              <a:rPr lang="en-US" dirty="0" smtClean="0"/>
              <a:t>them!</a:t>
            </a:r>
          </a:p>
          <a:p>
            <a:r>
              <a:rPr lang="en-US" dirty="0" smtClean="0"/>
              <a:t>At </a:t>
            </a:r>
            <a:r>
              <a:rPr lang="en-US" dirty="0"/>
              <a:t>large distances one can understand the interactions by considering how two oscillators would interact, giving the r</a:t>
            </a:r>
            <a:r>
              <a:rPr lang="en-US" baseline="30000" dirty="0"/>
              <a:t> -6 </a:t>
            </a:r>
            <a:r>
              <a:rPr lang="en-US" dirty="0"/>
              <a:t>attraction where the coefficient is determined by the atomic polarizability</a:t>
            </a:r>
            <a:r>
              <a:rPr lang="en-US" dirty="0" smtClean="0"/>
              <a:t>.</a:t>
            </a:r>
            <a:endParaRPr lang="en-US" dirty="0"/>
          </a:p>
        </p:txBody>
      </p:sp>
    </p:spTree>
    <p:extLst>
      <p:ext uri="{BB962C8B-B14F-4D97-AF65-F5344CB8AC3E}">
        <p14:creationId xmlns:p14="http://schemas.microsoft.com/office/powerpoint/2010/main" val="1415943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CN" altLang="en-US"/>
          </a:p>
        </p:txBody>
      </p:sp>
      <p:sp>
        <p:nvSpPr>
          <p:cNvPr id="3" name="Content Placeholder 2"/>
          <p:cNvSpPr>
            <a:spLocks noGrp="1"/>
          </p:cNvSpPr>
          <p:nvPr>
            <p:ph idx="1"/>
          </p:nvPr>
        </p:nvSpPr>
        <p:spPr/>
        <p:txBody>
          <a:bodyPr/>
          <a:lstStyle/>
          <a:p>
            <a:r>
              <a:rPr lang="en-US" altLang="zh-CN" dirty="0"/>
              <a:t>On the other hand at short distances, the potentials are strongly repulsive because of the Pauli exclusion principle (electrons are fermions). </a:t>
            </a:r>
          </a:p>
          <a:p>
            <a:r>
              <a:rPr lang="en-US" altLang="zh-CN" dirty="0"/>
              <a:t>Lennard-Jones assumed a stronger inverse power, conveniently r </a:t>
            </a:r>
            <a:r>
              <a:rPr lang="en-US" altLang="zh-CN" baseline="30000" dirty="0"/>
              <a:t>-12</a:t>
            </a:r>
            <a:r>
              <a:rPr lang="en-US" altLang="zh-CN" dirty="0"/>
              <a:t>. One should not think the LJ potential is anything more fundamental than this. </a:t>
            </a:r>
          </a:p>
          <a:p>
            <a:endParaRPr lang="en-US" altLang="zh-CN" dirty="0"/>
          </a:p>
          <a:p>
            <a:endParaRPr lang="zh-CN" altLang="en-US" dirty="0"/>
          </a:p>
        </p:txBody>
      </p:sp>
    </p:spTree>
    <p:extLst>
      <p:ext uri="{BB962C8B-B14F-4D97-AF65-F5344CB8AC3E}">
        <p14:creationId xmlns:p14="http://schemas.microsoft.com/office/powerpoint/2010/main" val="1059184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r>
              <a:rPr lang="en-US" dirty="0"/>
              <a:t>Even for Argon it is only accurate to 10% or so. And three-body potentials can be significant at the 10% level. </a:t>
            </a:r>
          </a:p>
          <a:p>
            <a:r>
              <a:rPr lang="en-US" dirty="0"/>
              <a:t>The potentials that are fit to bulk data are really effective potentials and could be somewhat different than the real 2-body potential that would be determined from gas-phase data because they include correction for three- and higher-body interactions. Hence the effective potentials can be dependent on density and less so on temperature.</a:t>
            </a:r>
          </a:p>
          <a:p>
            <a:endParaRPr lang="en-US" dirty="0"/>
          </a:p>
        </p:txBody>
      </p:sp>
    </p:spTree>
    <p:extLst>
      <p:ext uri="{BB962C8B-B14F-4D97-AF65-F5344CB8AC3E}">
        <p14:creationId xmlns:p14="http://schemas.microsoft.com/office/powerpoint/2010/main" val="3529081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5534" y="1700808"/>
            <a:ext cx="8692970" cy="3370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57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pPr lvl="1"/>
            <a:r>
              <a:rPr lang="en-US" dirty="0"/>
              <a:t>For example, an eigenvalue problem given in the form of a partial differential equation can be rewritten as a matrix problem. </a:t>
            </a:r>
          </a:p>
          <a:p>
            <a:pPr lvl="1"/>
            <a:r>
              <a:rPr lang="en-US" smtClean="0"/>
              <a:t>A </a:t>
            </a:r>
            <a:r>
              <a:rPr lang="en-US" dirty="0"/>
              <a:t>boundary-value problem after discretization is essentially a linear algebra problem.</a:t>
            </a:r>
            <a:endParaRPr lang="en-US" altLang="zh-CN" dirty="0"/>
          </a:p>
          <a:p>
            <a:endParaRPr lang="en-US" dirty="0"/>
          </a:p>
        </p:txBody>
      </p:sp>
    </p:spTree>
    <p:extLst>
      <p:ext uri="{BB962C8B-B14F-4D97-AF65-F5344CB8AC3E}">
        <p14:creationId xmlns:p14="http://schemas.microsoft.com/office/powerpoint/2010/main" val="23284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268760"/>
            <a:ext cx="8291264" cy="4857403"/>
          </a:xfrm>
        </p:spPr>
        <p:txBody>
          <a:bodyPr>
            <a:normAutofit fontScale="85000" lnSpcReduction="20000"/>
          </a:bodyPr>
          <a:lstStyle/>
          <a:p>
            <a:r>
              <a:rPr lang="en-US" i="1" dirty="0"/>
              <a:t>Vibrational spectrum:</a:t>
            </a:r>
          </a:p>
          <a:p>
            <a:pPr lvl="1"/>
            <a:r>
              <a:rPr lang="en-US" altLang="zh-CN" i="1" dirty="0"/>
              <a:t>N degrees of freedom</a:t>
            </a:r>
          </a:p>
          <a:p>
            <a:pPr lvl="1"/>
            <a:r>
              <a:rPr lang="en-US" altLang="zh-CN" i="1" dirty="0"/>
              <a:t>The harmonic oscillations of the system</a:t>
            </a:r>
          </a:p>
          <a:p>
            <a:pPr lvl="1"/>
            <a:r>
              <a:rPr lang="en-US" altLang="zh-CN" i="1" dirty="0"/>
              <a:t>Expanding the potential energy up to the second order of the generalized coordinates around the equilibrium</a:t>
            </a:r>
          </a:p>
          <a:p>
            <a:pPr lvl="1"/>
            <a:r>
              <a:rPr lang="en-US" altLang="zh-CN" i="1" dirty="0"/>
              <a:t>The potential energy:</a:t>
            </a:r>
          </a:p>
          <a:p>
            <a:pPr lvl="1"/>
            <a:r>
              <a:rPr lang="en-US" altLang="zh-CN" i="1" dirty="0"/>
              <a:t> </a:t>
            </a:r>
          </a:p>
          <a:p>
            <a:pPr lvl="1"/>
            <a:endParaRPr lang="en-US" altLang="zh-CN" dirty="0"/>
          </a:p>
          <a:p>
            <a:endParaRPr lang="en-US" i="1" dirty="0"/>
          </a:p>
          <a:p>
            <a:endParaRPr lang="en-US" i="1" dirty="0"/>
          </a:p>
          <a:p>
            <a:endParaRPr lang="en-US" i="1" dirty="0"/>
          </a:p>
          <a:p>
            <a:pPr lvl="1"/>
            <a:r>
              <a:rPr lang="en-US" i="1" dirty="0"/>
              <a:t>q</a:t>
            </a:r>
            <a:r>
              <a:rPr lang="en-US" sz="400" i="1" dirty="0"/>
              <a:t>i </a:t>
            </a:r>
            <a:r>
              <a:rPr lang="en-US" dirty="0"/>
              <a:t>are the generalized coordinates and </a:t>
            </a:r>
            <a:r>
              <a:rPr lang="en-US" i="1" dirty="0"/>
              <a:t>A</a:t>
            </a:r>
            <a:r>
              <a:rPr lang="en-US" sz="400" i="1" dirty="0"/>
              <a:t>i j </a:t>
            </a:r>
            <a:r>
              <a:rPr lang="en-US" dirty="0"/>
              <a:t>are the elements of the generalized elastic constant matrix</a:t>
            </a:r>
            <a:endParaRPr lang="en-US" altLang="zh-CN" i="1"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36" t="57008" r="47079" b="35985"/>
          <a:stretch/>
        </p:blipFill>
        <p:spPr bwMode="auto">
          <a:xfrm>
            <a:off x="1441375" y="3684818"/>
            <a:ext cx="4468391" cy="108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0466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One simple 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85000" lnSpcReduction="20000"/>
              </a:bodyPr>
              <a:lstStyle/>
              <a:p>
                <a:r>
                  <a:rPr lang="en-US" dirty="0"/>
                  <a:t>the kinetic energy of the system:</a:t>
                </a:r>
              </a:p>
              <a:p>
                <a:endParaRPr lang="en-US" dirty="0"/>
              </a:p>
              <a:p>
                <a:endParaRPr lang="en-US" i="1" dirty="0"/>
              </a:p>
              <a:p>
                <a:endParaRPr lang="en-US" i="1" dirty="0"/>
              </a:p>
              <a:p>
                <a:endParaRPr lang="en-US" i="1" dirty="0"/>
              </a:p>
              <a:p>
                <a:endParaRPr lang="en-US" i="1" dirty="0"/>
              </a:p>
              <a:p>
                <a14:m>
                  <m:oMath xmlns:m="http://schemas.openxmlformats.org/officeDocument/2006/math">
                    <m:acc>
                      <m:accPr>
                        <m:chr m:val="̇"/>
                        <m:ctrlPr>
                          <a:rPr lang="en-US" altLang="zh-CN" i="1" dirty="0" smtClean="0">
                            <a:latin typeface="Cambria Math" panose="02040503050406030204" pitchFamily="18" charset="0"/>
                          </a:rPr>
                        </m:ctrlPr>
                      </m:accPr>
                      <m:e>
                        <m:r>
                          <a:rPr lang="en-US" altLang="zh-CN" i="1" dirty="0">
                            <a:latin typeface="Cambria Math" panose="02040503050406030204" pitchFamily="18" charset="0"/>
                          </a:rPr>
                          <m:t>𝑞</m:t>
                        </m:r>
                        <m:r>
                          <m:rPr>
                            <m:nor/>
                          </m:rPr>
                          <a:rPr lang="en-US" altLang="zh-CN" i="1" baseline="-25000" dirty="0"/>
                          <m:t>i</m:t>
                        </m:r>
                      </m:e>
                    </m:acc>
                  </m:oMath>
                </a14:m>
                <a:r>
                  <a:rPr lang="en-US" i="1" dirty="0"/>
                  <a:t> </a:t>
                </a:r>
                <a:r>
                  <a:rPr lang="en-US" dirty="0"/>
                  <a:t>= </a:t>
                </a:r>
                <a:r>
                  <a:rPr lang="en-US" i="1" dirty="0" err="1"/>
                  <a:t>dq</a:t>
                </a:r>
                <a:r>
                  <a:rPr lang="en-US" i="1" baseline="-25000" dirty="0" err="1"/>
                  <a:t>i</a:t>
                </a:r>
                <a:r>
                  <a:rPr lang="en-US" i="1" dirty="0"/>
                  <a:t> /</a:t>
                </a:r>
                <a:r>
                  <a:rPr lang="en-US" i="1" dirty="0" err="1"/>
                  <a:t>dt</a:t>
                </a:r>
                <a:r>
                  <a:rPr lang="en-US" i="1" dirty="0"/>
                  <a:t> </a:t>
                </a:r>
                <a:r>
                  <a:rPr lang="en-US" dirty="0"/>
                  <a:t>are the generalized velocities, </a:t>
                </a:r>
              </a:p>
              <a:p>
                <a:r>
                  <a:rPr lang="en-US" i="1" dirty="0" err="1"/>
                  <a:t>M</a:t>
                </a:r>
                <a:r>
                  <a:rPr lang="en-US" i="1" baseline="-25000" dirty="0" err="1"/>
                  <a:t>i</a:t>
                </a:r>
                <a:r>
                  <a:rPr lang="en-US" altLang="zh-CN" i="1" baseline="-25000" dirty="0" err="1"/>
                  <a:t>j</a:t>
                </a:r>
                <a:r>
                  <a:rPr lang="en-US" i="1" dirty="0"/>
                  <a:t> </a:t>
                </a:r>
                <a:r>
                  <a:rPr lang="en-US" dirty="0"/>
                  <a:t>are the elements of the generalized mass matrix whose values depend upon the specifics of the molecule.</a:t>
                </a:r>
              </a:p>
              <a:p>
                <a:r>
                  <a:rPr lang="en-US" dirty="0"/>
                  <a:t>Apply the Lagrange equation:</a:t>
                </a:r>
              </a:p>
              <a:p>
                <a:pPr lvl="1"/>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59" t="-2830" b="-404"/>
                </a:stretch>
              </a:blipFill>
            </p:spPr>
            <p:txBody>
              <a:bodyPr/>
              <a:lstStyle/>
              <a:p>
                <a:r>
                  <a:rPr lang="zh-CN" altLang="en-US">
                    <a:noFill/>
                  </a:rPr>
                  <a:t> </a:t>
                </a:r>
              </a:p>
            </p:txBody>
          </p:sp>
        </mc:Fallback>
      </mc:AlternateContent>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630" t="71212" r="46652" b="21970"/>
          <a:stretch/>
        </p:blipFill>
        <p:spPr bwMode="auto">
          <a:xfrm>
            <a:off x="1331640" y="2292479"/>
            <a:ext cx="3768407"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492" t="55330" r="50620" b="39155"/>
          <a:stretch/>
        </p:blipFill>
        <p:spPr bwMode="auto">
          <a:xfrm>
            <a:off x="5292080" y="5558933"/>
            <a:ext cx="2688287" cy="93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73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dirty="0"/>
              <a:t>L= T-U is the </a:t>
            </a:r>
            <a:r>
              <a:rPr lang="en-US" dirty="0" err="1"/>
              <a:t>lagrangian</a:t>
            </a:r>
            <a:r>
              <a:rPr lang="en-US" dirty="0"/>
              <a:t> of the system.</a:t>
            </a:r>
          </a:p>
          <a:p>
            <a:endParaRPr lang="en-US" dirty="0"/>
          </a:p>
          <a:p>
            <a:endParaRPr lang="en-US" dirty="0"/>
          </a:p>
          <a:p>
            <a:r>
              <a:rPr lang="en-US" dirty="0"/>
              <a:t>If we assume that the time dependence of the generalized coordinates is oscillatory with </a:t>
            </a:r>
          </a:p>
          <a:p>
            <a:pPr lvl="1"/>
            <a:r>
              <a:rPr lang="en-US" i="1" dirty="0" err="1"/>
              <a:t>q</a:t>
            </a:r>
            <a:r>
              <a:rPr lang="en-US" i="1" baseline="-25000" dirty="0" err="1"/>
              <a:t>j</a:t>
            </a:r>
            <a:r>
              <a:rPr lang="en-US" dirty="0"/>
              <a:t>= </a:t>
            </a:r>
            <a:r>
              <a:rPr lang="en-US" i="1" dirty="0" err="1"/>
              <a:t>x</a:t>
            </a:r>
            <a:r>
              <a:rPr lang="en-US" i="1" baseline="-25000" dirty="0" err="1"/>
              <a:t>j</a:t>
            </a:r>
            <a:r>
              <a:rPr lang="en-US" i="1" dirty="0"/>
              <a:t> e </a:t>
            </a:r>
            <a:r>
              <a:rPr lang="en-US" baseline="30000" dirty="0"/>
              <a:t>−</a:t>
            </a:r>
            <a:r>
              <a:rPr lang="en-US" i="1" baseline="30000" dirty="0" err="1"/>
              <a:t>i</a:t>
            </a:r>
            <a:r>
              <a:rPr lang="el-GR" i="1" baseline="30000" dirty="0"/>
              <a:t>ω</a:t>
            </a:r>
            <a:r>
              <a:rPr lang="en-US" i="1" baseline="30000" dirty="0"/>
              <a:t>t</a:t>
            </a:r>
            <a:r>
              <a:rPr lang="en-US" i="1" dirty="0"/>
              <a:t> , we have:</a:t>
            </a:r>
            <a:endParaRPr lang="en-US" dirty="0"/>
          </a:p>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40151" r="37601" b="52841"/>
          <a:stretch/>
        </p:blipFill>
        <p:spPr bwMode="auto">
          <a:xfrm>
            <a:off x="1763688" y="2276872"/>
            <a:ext cx="3470200" cy="1102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54167" r="37495" b="39015"/>
          <a:stretch/>
        </p:blipFill>
        <p:spPr bwMode="auto">
          <a:xfrm>
            <a:off x="1327954" y="4869160"/>
            <a:ext cx="3905934" cy="119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62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10798" y="83671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In matrix form:</a:t>
            </a:r>
          </a:p>
          <a:p>
            <a:endParaRPr lang="en-US" dirty="0"/>
          </a:p>
          <a:p>
            <a:endParaRPr lang="en-US" dirty="0"/>
          </a:p>
          <a:p>
            <a:endParaRPr lang="en-US" dirty="0"/>
          </a:p>
          <a:p>
            <a:r>
              <a:rPr lang="en-US" dirty="0"/>
              <a:t>Or </a:t>
            </a:r>
            <a:r>
              <a:rPr lang="en-US" b="1" dirty="0"/>
              <a:t>A</a:t>
            </a:r>
            <a:r>
              <a:rPr lang="en-US" dirty="0"/>
              <a:t>x=</a:t>
            </a:r>
            <a:r>
              <a:rPr lang="el-GR" dirty="0"/>
              <a:t>λ</a:t>
            </a:r>
            <a:r>
              <a:rPr lang="en-US" b="1" dirty="0" err="1"/>
              <a:t>M</a:t>
            </a:r>
            <a:r>
              <a:rPr lang="en-US" dirty="0" err="1"/>
              <a:t>x</a:t>
            </a:r>
            <a:r>
              <a:rPr lang="en-US" dirty="0"/>
              <a:t>, where </a:t>
            </a:r>
            <a:r>
              <a:rPr lang="el-GR" dirty="0"/>
              <a:t>λ</a:t>
            </a:r>
            <a:r>
              <a:rPr lang="en-US" dirty="0"/>
              <a:t> is the eigenvalue, x is the eigenvector. </a:t>
            </a:r>
          </a:p>
          <a:p>
            <a:r>
              <a:rPr lang="en-US" dirty="0"/>
              <a:t>The determinant of the coefficient has to vanish: |</a:t>
            </a:r>
            <a:r>
              <a:rPr lang="en-US" b="1" dirty="0"/>
              <a:t>A</a:t>
            </a:r>
            <a:r>
              <a:rPr lang="en-US" dirty="0"/>
              <a:t>-</a:t>
            </a:r>
            <a:r>
              <a:rPr lang="el-GR" dirty="0"/>
              <a:t>λ</a:t>
            </a:r>
            <a:r>
              <a:rPr lang="en-US" b="1" dirty="0"/>
              <a:t>M</a:t>
            </a:r>
            <a:r>
              <a:rPr lang="en-US" dirty="0"/>
              <a:t>|=0</a:t>
            </a:r>
          </a:p>
          <a:p>
            <a:endParaRPr lang="en-US" dirty="0"/>
          </a:p>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551" t="64583" r="30467" b="24432"/>
          <a:stretch/>
        </p:blipFill>
        <p:spPr bwMode="auto">
          <a:xfrm>
            <a:off x="1183116" y="1556792"/>
            <a:ext cx="5884963" cy="1398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851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548680"/>
                <a:ext cx="8229600" cy="5577483"/>
              </a:xfrm>
            </p:spPr>
            <p:txBody>
              <a:bodyPr>
                <a:normAutofit fontScale="77500" lnSpcReduction="20000"/>
              </a:bodyPr>
              <a:lstStyle/>
              <a:p>
                <a:r>
                  <a:rPr lang="en-US" dirty="0"/>
                  <a:t>Basic matrix operations:</a:t>
                </a:r>
              </a:p>
              <a:p>
                <a:r>
                  <a:rPr lang="en-US" dirty="0"/>
                  <a:t>A typical set of linear algebraic equation is given by:</a:t>
                </a:r>
              </a:p>
              <a:p>
                <a:endParaRPr lang="en-US" dirty="0"/>
              </a:p>
              <a:p>
                <a:r>
                  <a:rPr lang="en-US" dirty="0"/>
                  <a:t>Or </a:t>
                </a:r>
                <a:r>
                  <a:rPr lang="en-US" b="1" dirty="0"/>
                  <a:t>A</a:t>
                </a:r>
                <a:r>
                  <a:rPr lang="en-US" dirty="0"/>
                  <a:t>x=b</a:t>
                </a:r>
              </a:p>
              <a:p>
                <a:r>
                  <a:rPr lang="en-US" dirty="0"/>
                  <a:t>Matrix multiplication:</a:t>
                </a:r>
              </a:p>
              <a:p>
                <a:pPr lvl="1"/>
                <a:r>
                  <a:rPr lang="en-US" dirty="0" err="1"/>
                  <a:t>C</a:t>
                </a:r>
                <a:r>
                  <a:rPr lang="en-US" baseline="-25000" dirty="0" err="1"/>
                  <a:t>ij</a:t>
                </a:r>
                <a:r>
                  <a:rPr lang="en-US" dirty="0"/>
                  <a:t> = </a:t>
                </a:r>
                <a14:m>
                  <m:oMath xmlns:m="http://schemas.openxmlformats.org/officeDocument/2006/math">
                    <m:nary>
                      <m:naryPr>
                        <m:chr m:val="∑"/>
                        <m:subHide m:val="on"/>
                        <m:supHide m:val="on"/>
                        <m:ctrlPr>
                          <a:rPr lang="en-US" i="1" dirty="0" smtClean="0">
                            <a:latin typeface="Cambria Math" panose="02040503050406030204" pitchFamily="18" charset="0"/>
                          </a:rPr>
                        </m:ctrlPr>
                      </m:naryPr>
                      <m:sub/>
                      <m:sup/>
                      <m:e/>
                    </m:nary>
                  </m:oMath>
                </a14:m>
                <a:r>
                  <a:rPr lang="en-US" dirty="0"/>
                  <a:t> (</a:t>
                </a:r>
                <a:r>
                  <a:rPr lang="en-US" dirty="0" err="1"/>
                  <a:t>A</a:t>
                </a:r>
                <a:r>
                  <a:rPr lang="en-US" baseline="-25000" dirty="0" err="1"/>
                  <a:t>ik</a:t>
                </a:r>
                <a:r>
                  <a:rPr lang="en-US" dirty="0"/>
                  <a:t> </a:t>
                </a:r>
                <a:r>
                  <a:rPr lang="en-US" dirty="0" err="1"/>
                  <a:t>B</a:t>
                </a:r>
                <a:r>
                  <a:rPr lang="en-US" baseline="-25000" dirty="0" err="1"/>
                  <a:t>kj</a:t>
                </a:r>
                <a:r>
                  <a:rPr lang="en-US" dirty="0" smtClean="0"/>
                  <a:t>)</a:t>
                </a:r>
              </a:p>
              <a:p>
                <a:pPr lvl="1"/>
                <a:r>
                  <a:rPr lang="en-US" dirty="0" smtClean="0"/>
                  <a:t>How to program it?</a:t>
                </a:r>
                <a:endParaRPr lang="en-US" dirty="0"/>
              </a:p>
              <a:p>
                <a:r>
                  <a:rPr lang="en-US" dirty="0"/>
                  <a:t>The inverse of a matrix:</a:t>
                </a:r>
              </a:p>
              <a:p>
                <a:pPr lvl="1"/>
                <a:r>
                  <a:rPr lang="en-US" dirty="0"/>
                  <a:t>A</a:t>
                </a:r>
                <a:r>
                  <a:rPr lang="en-US" baseline="30000" dirty="0"/>
                  <a:t>-1</a:t>
                </a:r>
                <a:r>
                  <a:rPr lang="en-US" dirty="0"/>
                  <a:t> </a:t>
                </a:r>
                <a:r>
                  <a:rPr lang="en-US" altLang="zh-CN" dirty="0"/>
                  <a:t>A = I</a:t>
                </a:r>
              </a:p>
              <a:p>
                <a:pPr lvl="1"/>
                <a:r>
                  <a:rPr lang="en-US" dirty="0"/>
                  <a:t>I is the unit matrix, </a:t>
                </a:r>
                <a:r>
                  <a:rPr lang="en-US" dirty="0" err="1"/>
                  <a:t>I</a:t>
                </a:r>
                <a:r>
                  <a:rPr lang="en-US" baseline="-25000" dirty="0" err="1"/>
                  <a:t>ij</a:t>
                </a:r>
                <a:r>
                  <a:rPr lang="en-US" dirty="0"/>
                  <a:t> = </a:t>
                </a:r>
                <a:r>
                  <a:rPr lang="el-GR" dirty="0"/>
                  <a:t>δ</a:t>
                </a:r>
                <a:r>
                  <a:rPr lang="en-US" baseline="-25000" dirty="0" err="1"/>
                  <a:t>ij</a:t>
                </a:r>
                <a:endParaRPr lang="en-US" baseline="-25000" dirty="0"/>
              </a:p>
              <a:p>
                <a:r>
                  <a:rPr lang="en-US" dirty="0"/>
                  <a:t>The determinant of the matrix: </a:t>
                </a:r>
              </a:p>
              <a:p>
                <a:pPr lvl="1"/>
                <a:r>
                  <a:rPr lang="en-US" dirty="0"/>
                  <a:t> </a:t>
                </a:r>
              </a:p>
              <a:p>
                <a:pPr lvl="1"/>
                <a:endParaRPr lang="en-US" dirty="0" smtClean="0"/>
              </a:p>
              <a:p>
                <a:pPr lvl="1"/>
                <a:r>
                  <a:rPr lang="en-US" dirty="0" smtClean="0"/>
                  <a:t>|</a:t>
                </a:r>
                <a:r>
                  <a:rPr lang="en-US" dirty="0" err="1"/>
                  <a:t>R</a:t>
                </a:r>
                <a:r>
                  <a:rPr lang="en-US" baseline="-25000" dirty="0" err="1"/>
                  <a:t>ij</a:t>
                </a:r>
                <a:r>
                  <a:rPr lang="en-US" dirty="0" err="1"/>
                  <a:t>|is</a:t>
                </a:r>
                <a:r>
                  <a:rPr lang="en-US" dirty="0"/>
                  <a:t> the determinant of the residual matrix </a:t>
                </a:r>
                <a:r>
                  <a:rPr lang="en-US" dirty="0" err="1"/>
                  <a:t>R</a:t>
                </a:r>
                <a:r>
                  <a:rPr lang="en-US" baseline="-25000" dirty="0" err="1"/>
                  <a:t>ij</a:t>
                </a:r>
                <a:r>
                  <a:rPr lang="en-US" dirty="0"/>
                  <a:t> of A, with its </a:t>
                </a:r>
                <a:r>
                  <a:rPr lang="en-US" dirty="0" err="1"/>
                  <a:t>ith</a:t>
                </a:r>
                <a:r>
                  <a:rPr lang="en-US" dirty="0"/>
                  <a:t> row and </a:t>
                </a:r>
                <a:r>
                  <a:rPr lang="en-US" dirty="0" err="1"/>
                  <a:t>jth</a:t>
                </a:r>
                <a:r>
                  <a:rPr lang="en-US" dirty="0"/>
                  <a:t> column removed. </a:t>
                </a:r>
              </a:p>
              <a:p>
                <a:pPr lvl="1"/>
                <a:endParaRPr lang="en-US" dirty="0"/>
              </a:p>
              <a:p>
                <a:pPr lvl="1"/>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548680"/>
                <a:ext cx="8229600" cy="5577483"/>
              </a:xfrm>
              <a:blipFill>
                <a:blip r:embed="rId2"/>
                <a:stretch>
                  <a:fillRect l="-1037" t="-1967" r="-296"/>
                </a:stretch>
              </a:blipFill>
            </p:spPr>
            <p:txBody>
              <a:bodyPr/>
              <a:lstStyle/>
              <a:p>
                <a:r>
                  <a:rPr lang="zh-CN" altLang="en-US">
                    <a:noFill/>
                  </a:rPr>
                  <a:t> </a:t>
                </a:r>
              </a:p>
            </p:txBody>
          </p:sp>
        </mc:Fallback>
      </mc:AlternateContent>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931" t="23864" r="50485" b="68750"/>
          <a:stretch/>
        </p:blipFill>
        <p:spPr bwMode="auto">
          <a:xfrm>
            <a:off x="3563888" y="1412776"/>
            <a:ext cx="2016224" cy="873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8735" t="72233" r="48966" b="23125"/>
          <a:stretch/>
        </p:blipFill>
        <p:spPr bwMode="auto">
          <a:xfrm>
            <a:off x="1475656" y="4581128"/>
            <a:ext cx="2586859" cy="548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93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11942</TotalTime>
  <Words>2355</Words>
  <Application>Microsoft Office PowerPoint</Application>
  <PresentationFormat>On-screen Show (4:3)</PresentationFormat>
  <Paragraphs>238</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宋体</vt:lpstr>
      <vt:lpstr>Arial</vt:lpstr>
      <vt:lpstr>Calibri</vt:lpstr>
      <vt:lpstr>Cambria Math</vt:lpstr>
      <vt:lpstr>Office 主题​​</vt:lpstr>
      <vt:lpstr>Computational Physics (Lecture 6) </vt:lpstr>
      <vt:lpstr>Matrix Operation</vt:lpstr>
      <vt:lpstr>Matrix Operations</vt:lpstr>
      <vt:lpstr>PowerPoint Presentation</vt:lpstr>
      <vt:lpstr>PowerPoint Presentation</vt:lpstr>
      <vt:lpstr>One simple example</vt:lpstr>
      <vt:lpstr>PowerPoint Presentation</vt:lpstr>
      <vt:lpstr>PowerPoint Presentation</vt:lpstr>
      <vt:lpstr>PowerPoint Presentation</vt:lpstr>
      <vt:lpstr>PowerPoint Presentation</vt:lpstr>
      <vt:lpstr>PowerPoint Presentation</vt:lpstr>
      <vt:lpstr>PowerPoint Presentation</vt:lpstr>
      <vt:lpstr>Linear Equating Problem </vt:lpstr>
      <vt:lpstr>PowerPoint Presentation</vt:lpstr>
      <vt:lpstr>Procedure</vt:lpstr>
      <vt:lpstr>One Concern</vt:lpstr>
      <vt:lpstr>PowerPoint Presentation</vt:lpstr>
      <vt:lpstr>PowerPoint Presentation</vt:lpstr>
      <vt:lpstr>PowerPoint Presentation</vt:lpstr>
      <vt:lpstr>PowerPoint Presentation</vt:lpstr>
      <vt:lpstr>PowerPoint Presentation</vt:lpstr>
      <vt:lpstr>PowerPoint Presentation</vt:lpstr>
      <vt:lpstr>An Overview on Inter-atomic Potentials </vt:lpstr>
      <vt:lpstr>The Born-Oppenheimer Approxiamtion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 </cp:lastModifiedBy>
  <cp:revision>218</cp:revision>
  <dcterms:created xsi:type="dcterms:W3CDTF">2014-01-05T10:31:17Z</dcterms:created>
  <dcterms:modified xsi:type="dcterms:W3CDTF">2022-09-22T08:06:32Z</dcterms:modified>
</cp:coreProperties>
</file>